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61" r:id="rId5"/>
    <p:sldId id="280" r:id="rId6"/>
    <p:sldId id="281" r:id="rId7"/>
    <p:sldId id="278" r:id="rId8"/>
    <p:sldId id="282" r:id="rId9"/>
    <p:sldId id="262" r:id="rId10"/>
    <p:sldId id="283" r:id="rId11"/>
    <p:sldId id="264" r:id="rId12"/>
    <p:sldId id="270" r:id="rId13"/>
    <p:sldId id="259" r:id="rId14"/>
    <p:sldId id="271" r:id="rId15"/>
    <p:sldId id="260" r:id="rId16"/>
    <p:sldId id="274" r:id="rId17"/>
    <p:sldId id="284" r:id="rId18"/>
  </p:sldIdLst>
  <p:sldSz cx="18288000" cy="10287000"/>
  <p:notesSz cx="6858000" cy="9144000"/>
  <p:embeddedFontLst>
    <p:embeddedFont>
      <p:font typeface="29LT Bukra Semi Condensed Bold" panose="020B0604020202020204" charset="-78"/>
      <p:regular r:id="rId20"/>
    </p:embeddedFont>
    <p:embeddedFont>
      <p:font typeface="29LT Bukra Semi Condensed Semi-Bold" panose="020B0604020202020204" charset="-78"/>
      <p:regular r:id="rId21"/>
    </p:embeddedFont>
    <p:embeddedFont>
      <p:font typeface="Blinker" panose="020B0604020202020204" charset="0"/>
      <p:regular r:id="rId22"/>
    </p:embeddedFont>
    <p:embeddedFont>
      <p:font typeface="HS Alwafa digital" panose="020B0604020202020204" charset="-78"/>
      <p:regular r:id="rId23"/>
    </p:embeddedFont>
    <p:embeddedFont>
      <p:font typeface="League Spartan"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8FE8E-21D7-4166-B8E9-CA3A0B08609D}" v="30" dt="2025-06-22T19:59:36.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7486" autoAdjust="0"/>
  </p:normalViewPr>
  <p:slideViewPr>
    <p:cSldViewPr>
      <p:cViewPr varScale="1">
        <p:scale>
          <a:sx n="60" d="100"/>
          <a:sy n="60" d="100"/>
        </p:scale>
        <p:origin x="1374"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B66EB-978D-4348-A20F-3978D4972B68}"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4603C-C4D0-4363-8773-B957857387BA}" type="slidenum">
              <a:rPr lang="en-US" smtClean="0"/>
              <a:t>‹#›</a:t>
            </a:fld>
            <a:endParaRPr lang="en-US"/>
          </a:p>
        </p:txBody>
      </p:sp>
    </p:spTree>
    <p:extLst>
      <p:ext uri="{BB962C8B-B14F-4D97-AF65-F5344CB8AC3E}">
        <p14:creationId xmlns:p14="http://schemas.microsoft.com/office/powerpoint/2010/main" val="374214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Less congestion, shorter travel times, and lower emissions. In Pittsburgh, for example, adaptive traffic signals powered by AI reduced travel time by over 25% and idling time by more than 40%.</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4</a:t>
            </a:fld>
            <a:endParaRPr lang="en-US"/>
          </a:p>
        </p:txBody>
      </p:sp>
    </p:spTree>
    <p:extLst>
      <p:ext uri="{BB962C8B-B14F-4D97-AF65-F5344CB8AC3E}">
        <p14:creationId xmlns:p14="http://schemas.microsoft.com/office/powerpoint/2010/main" val="251544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Last-mile logistics refers to the final step of a delivery journey—getting a package from a local hub to your doorstep. </a:t>
            </a:r>
          </a:p>
          <a:p>
            <a:r>
              <a:rPr lang="en-US" dirty="0"/>
              <a:t>It’s often the most expensive and complex part of the process because it deals with traffic, unpredictable routes, and customer availability.</a:t>
            </a:r>
          </a:p>
          <a:p>
            <a:endParaRPr lang="en-US" dirty="0"/>
          </a:p>
          <a:p>
            <a:r>
              <a:rPr lang="en-US" dirty="0"/>
              <a:t>It’s expanding to </a:t>
            </a:r>
            <a:r>
              <a:rPr lang="en-US" b="1" dirty="0"/>
              <a:t>five major metro areas</a:t>
            </a:r>
            <a:r>
              <a:rPr lang="en-US" dirty="0"/>
              <a:t>—Atlanta, Charlotte, Houston, Orlando, and Tampa—through a partnership with </a:t>
            </a:r>
            <a:r>
              <a:rPr lang="en-US" b="1" dirty="0"/>
              <a:t>Wing</a:t>
            </a:r>
            <a:r>
              <a:rPr lang="en-US" dirty="0"/>
              <a:t>, a drone company owned by Alphabet (Google’s parent).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rollout includes </a:t>
            </a:r>
            <a:r>
              <a:rPr lang="en-US" b="1" dirty="0"/>
              <a:t>100 stores</a:t>
            </a:r>
            <a:r>
              <a:rPr lang="en-US" dirty="0"/>
              <a:t>, making it the </a:t>
            </a:r>
            <a:r>
              <a:rPr lang="en-US" b="1" dirty="0"/>
              <a:t>largest retail drone delivery expansion</a:t>
            </a:r>
            <a:r>
              <a:rPr lang="en-US" dirty="0"/>
              <a:t> in the U.S. to date. </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14</a:t>
            </a:fld>
            <a:endParaRPr lang="en-US"/>
          </a:p>
        </p:txBody>
      </p:sp>
    </p:spTree>
    <p:extLst>
      <p:ext uri="{BB962C8B-B14F-4D97-AF65-F5344CB8AC3E}">
        <p14:creationId xmlns:p14="http://schemas.microsoft.com/office/powerpoint/2010/main" val="63817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Less congestion, shorter travel times, and lower emissions. In Pittsburgh, for example, adaptive traffic signals powered by AI reduced travel time by over 25% and idling time by more than 40%.</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5</a:t>
            </a:fld>
            <a:endParaRPr lang="en-US"/>
          </a:p>
        </p:txBody>
      </p:sp>
    </p:spTree>
    <p:extLst>
      <p:ext uri="{BB962C8B-B14F-4D97-AF65-F5344CB8AC3E}">
        <p14:creationId xmlns:p14="http://schemas.microsoft.com/office/powerpoint/2010/main" val="264237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Less congestion, shorter travel times, and lower emissions. In Pittsburgh, for example, adaptive traffic signals powered by AI reduced travel time by over 25% and idling time by more than 40%.</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6</a:t>
            </a:fld>
            <a:endParaRPr lang="en-US"/>
          </a:p>
        </p:txBody>
      </p:sp>
    </p:spTree>
    <p:extLst>
      <p:ext uri="{BB962C8B-B14F-4D97-AF65-F5344CB8AC3E}">
        <p14:creationId xmlns:p14="http://schemas.microsoft.com/office/powerpoint/2010/main" val="12629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Less congestion, shorter travel times, and lower emissions. In Pittsburgh, for example, adaptive traffic signals powered by AI reduced travel time by over 25% and idling time by more than 40%.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54603C-C4D0-4363-8773-B957857387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04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Less congestion, shorter travel times, and lower emissions. In Pittsburgh, for example, adaptive traffic signals powered by AI reduced travel time by over 25% and idling time by more than 40%.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54603C-C4D0-4363-8773-B957857387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278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Swarm</a:t>
            </a:r>
          </a:p>
          <a:p>
            <a:r>
              <a:rPr lang="en-US" dirty="0"/>
              <a:t>It’s used in traffic simulations and decentralized routing where no single system controls everything, but the group behaves intelligently.</a:t>
            </a:r>
          </a:p>
          <a:p>
            <a:endParaRPr lang="en-US" dirty="0"/>
          </a:p>
          <a:p>
            <a:r>
              <a:rPr lang="en-US" dirty="0"/>
              <a:t>Reinforced Learning</a:t>
            </a:r>
          </a:p>
          <a:p>
            <a:r>
              <a:rPr lang="en-US" dirty="0"/>
              <a:t>Perfect for optimizing traffic signals or autonomous driving in complex environments. The system gets better over time by learning what actions lead to smoother flow or fewer accidents. </a:t>
            </a:r>
          </a:p>
          <a:p>
            <a:endParaRPr lang="en-US" b="1" dirty="0"/>
          </a:p>
          <a:p>
            <a:r>
              <a:rPr lang="en-US" b="0" dirty="0"/>
              <a:t>Federated Learning</a:t>
            </a:r>
            <a:br>
              <a:rPr lang="en-US" dirty="0"/>
            </a:br>
            <a:r>
              <a:rPr lang="en-US" dirty="0"/>
              <a:t>Used instead of sending all data to a central server, it’s great for privacy-sensitive applications like smart surveillance or personal mobility data.</a:t>
            </a:r>
          </a:p>
          <a:p>
            <a:endParaRPr lang="en-US" dirty="0"/>
          </a:p>
          <a:p>
            <a:r>
              <a:rPr lang="en-US" b="0" dirty="0"/>
              <a:t>Digital Twins with AI</a:t>
            </a:r>
            <a:br>
              <a:rPr lang="en-US" dirty="0"/>
            </a:br>
            <a:r>
              <a:rPr lang="en-US" dirty="0"/>
              <a:t>When combined with AI, it can simulate how changes—like rerouting traffic or adjusting energy usage—would play out in real life. These techniques are a bit more specialized, but they’re gaining traction as cities get more connected and complex.</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9</a:t>
            </a:fld>
            <a:endParaRPr lang="en-US"/>
          </a:p>
        </p:txBody>
      </p:sp>
    </p:spTree>
    <p:extLst>
      <p:ext uri="{BB962C8B-B14F-4D97-AF65-F5344CB8AC3E}">
        <p14:creationId xmlns:p14="http://schemas.microsoft.com/office/powerpoint/2010/main" val="20380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Swarm</a:t>
            </a:r>
          </a:p>
          <a:p>
            <a:r>
              <a:rPr lang="en-US" dirty="0"/>
              <a:t>It’s used in traffic simulations and decentralized routing where no single system controls everything, but the group behaves intelligently.</a:t>
            </a:r>
          </a:p>
          <a:p>
            <a:endParaRPr lang="en-US" dirty="0"/>
          </a:p>
          <a:p>
            <a:r>
              <a:rPr lang="en-US" dirty="0"/>
              <a:t>Reinforced Learning</a:t>
            </a:r>
          </a:p>
          <a:p>
            <a:r>
              <a:rPr lang="en-US" dirty="0"/>
              <a:t>Perfect for optimizing traffic signals or autonomous driving in complex environments. The system gets better over time by learning what actions lead to smoother flow or fewer accidents. </a:t>
            </a:r>
          </a:p>
          <a:p>
            <a:endParaRPr lang="en-US" b="1" dirty="0"/>
          </a:p>
          <a:p>
            <a:r>
              <a:rPr lang="en-US" b="0" dirty="0"/>
              <a:t>Federated Learning</a:t>
            </a:r>
            <a:br>
              <a:rPr lang="en-US" dirty="0"/>
            </a:br>
            <a:r>
              <a:rPr lang="en-US" dirty="0"/>
              <a:t>Used instead of sending all data to a central server, it’s great for privacy-sensitive applications like smart surveillance or personal mobility data.</a:t>
            </a:r>
          </a:p>
          <a:p>
            <a:endParaRPr lang="en-US" dirty="0"/>
          </a:p>
          <a:p>
            <a:r>
              <a:rPr lang="en-US" b="0" dirty="0"/>
              <a:t>Digital Twins with AI</a:t>
            </a:r>
            <a:br>
              <a:rPr lang="en-US" dirty="0"/>
            </a:br>
            <a:r>
              <a:rPr lang="en-US" dirty="0"/>
              <a:t>When combined with AI, it can simulate how changes—like rerouting traffic or adjusting energy usage—would play out in real life. These techniques are a bit more specialized, but they’re gaining traction as cities get more connected and complex.</a:t>
            </a:r>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10</a:t>
            </a:fld>
            <a:endParaRPr lang="en-US"/>
          </a:p>
        </p:txBody>
      </p:sp>
    </p:spTree>
    <p:extLst>
      <p:ext uri="{BB962C8B-B14F-4D97-AF65-F5344CB8AC3E}">
        <p14:creationId xmlns:p14="http://schemas.microsoft.com/office/powerpoint/2010/main" val="349743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That means about 1 in 5.8 people owns a car.</a:t>
            </a:r>
          </a:p>
          <a:p>
            <a:endParaRPr lang="en-US" b="0" dirty="0"/>
          </a:p>
          <a:p>
            <a:r>
              <a:rPr lang="en-US" b="0" dirty="0"/>
              <a:t>Cars &amp; Station Wagons: 568,463 Private Hire Cars: 92,019</a:t>
            </a:r>
          </a:p>
          <a:p>
            <a:r>
              <a:rPr lang="en-US" b="0" dirty="0"/>
              <a:t>Taxis: 12,846</a:t>
            </a:r>
          </a:p>
          <a:p>
            <a:r>
              <a:rPr lang="en-US" b="0" dirty="0"/>
              <a:t>Motorcycles &amp; Scooters: 148,791</a:t>
            </a:r>
          </a:p>
          <a:p>
            <a:r>
              <a:rPr lang="en-US" b="0" dirty="0"/>
              <a:t>Goods &amp; Other Vehicles (like light/heavy trucks and vans): 167,462</a:t>
            </a:r>
          </a:p>
          <a:p>
            <a:r>
              <a:rPr lang="en-US" b="0" dirty="0"/>
              <a:t>Buses (public, private, school, etc.): 18,737</a:t>
            </a:r>
          </a:p>
          <a:p>
            <a:r>
              <a:rPr lang="en-US" b="0" dirty="0"/>
              <a:t>So while the number of private cars is around 568,000, the full vehicle ecosystem—when you include commercial, public, and two-wheelers—pushes the total well past the 1 million mark.</a:t>
            </a:r>
          </a:p>
          <a:p>
            <a:endParaRPr lang="en-US" b="0" dirty="0"/>
          </a:p>
          <a:p>
            <a:r>
              <a:rPr lang="en-US" b="0" dirty="0"/>
              <a:t>GLIDE = Green Link Determining System</a:t>
            </a:r>
          </a:p>
          <a:p>
            <a:r>
              <a:rPr lang="en-US" b="0" dirty="0"/>
              <a:t>EMAS - Expressway Monitoring and Advisory System</a:t>
            </a:r>
          </a:p>
          <a:p>
            <a:r>
              <a:rPr lang="en-US" b="0" dirty="0"/>
              <a:t>iTransport - </a:t>
            </a:r>
            <a:r>
              <a:rPr lang="en-US" dirty="0"/>
              <a:t>like traffic, accidents, and road conditions</a:t>
            </a:r>
            <a:endParaRPr lang="en-US" b="0" dirty="0"/>
          </a:p>
          <a:p>
            <a:endParaRPr lang="en-US" dirty="0"/>
          </a:p>
        </p:txBody>
      </p:sp>
      <p:sp>
        <p:nvSpPr>
          <p:cNvPr id="4" name="Slide Number Placeholder 3"/>
          <p:cNvSpPr>
            <a:spLocks noGrp="1"/>
          </p:cNvSpPr>
          <p:nvPr>
            <p:ph type="sldNum" sz="quarter" idx="5"/>
          </p:nvPr>
        </p:nvSpPr>
        <p:spPr/>
        <p:txBody>
          <a:bodyPr/>
          <a:lstStyle/>
          <a:p>
            <a:fld id="{A654603C-C4D0-4363-8773-B957857387BA}" type="slidenum">
              <a:rPr lang="en-US" smtClean="0"/>
              <a:t>11</a:t>
            </a:fld>
            <a:endParaRPr lang="en-US"/>
          </a:p>
        </p:txBody>
      </p:sp>
    </p:spTree>
    <p:extLst>
      <p:ext uri="{BB962C8B-B14F-4D97-AF65-F5344CB8AC3E}">
        <p14:creationId xmlns:p14="http://schemas.microsoft.com/office/powerpoint/2010/main" val="368273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Anecdotal feedback is what people share based on their personal experiences—not through formal surveys or data collection, but through everyday comments, stories, or reactions.</a:t>
            </a:r>
          </a:p>
        </p:txBody>
      </p:sp>
      <p:sp>
        <p:nvSpPr>
          <p:cNvPr id="4" name="Slide Number Placeholder 3"/>
          <p:cNvSpPr>
            <a:spLocks noGrp="1"/>
          </p:cNvSpPr>
          <p:nvPr>
            <p:ph type="sldNum" sz="quarter" idx="5"/>
          </p:nvPr>
        </p:nvSpPr>
        <p:spPr/>
        <p:txBody>
          <a:bodyPr/>
          <a:lstStyle/>
          <a:p>
            <a:fld id="{A654603C-C4D0-4363-8773-B957857387BA}" type="slidenum">
              <a:rPr lang="en-US" smtClean="0"/>
              <a:t>12</a:t>
            </a:fld>
            <a:endParaRPr lang="en-US"/>
          </a:p>
        </p:txBody>
      </p:sp>
    </p:spTree>
    <p:extLst>
      <p:ext uri="{BB962C8B-B14F-4D97-AF65-F5344CB8AC3E}">
        <p14:creationId xmlns:p14="http://schemas.microsoft.com/office/powerpoint/2010/main" val="82611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youtube.com/watch?v=Y61fxXaHIZ0" TargetMode="Externa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www.deloitte.com/us/en/Industries/government-public/research/ai-powered-cities-of-future.html" TargetMode="External"/><Relationship Id="rId13" Type="http://schemas.openxmlformats.org/officeDocument/2006/relationships/hyperlink" Target="https://www.lta.gov.sg/content/ltagov/en/getting_around/driving_in_singapore/intelligent_transport_systems.html" TargetMode="External"/><Relationship Id="rId3" Type="http://schemas.openxmlformats.org/officeDocument/2006/relationships/image" Target="../media/image20.png"/><Relationship Id="rId7" Type="http://schemas.openxmlformats.org/officeDocument/2006/relationships/hyperlink" Target="https://geohub.lacity.org/datasets/lahub::traffic-data/about" TargetMode="External"/><Relationship Id="rId12" Type="http://schemas.openxmlformats.org/officeDocument/2006/relationships/hyperlink" Target="https://learnarchitecture.net/sustainability/5052-how-ai-revolutionizes-urban-sustainability.html" TargetMode="Externa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hyperlink" Target="https://www.askpython.com/resources/role-of-ai-in-advancing-public-safety-security" TargetMode="External"/><Relationship Id="rId11" Type="http://schemas.openxmlformats.org/officeDocument/2006/relationships/hyperlink" Target="https://datasmart.hks.harvard.edu/news/article/how-smart-city-barcelona-brought-the-internet-of-things-to-life-789" TargetMode="External"/><Relationship Id="rId5" Type="http://schemas.openxmlformats.org/officeDocument/2006/relationships/hyperlink" Target="https://apolitical.co/solution-articles/en/pittsburgh-cuts-travel-time-25-smart-traffic-lights" TargetMode="External"/><Relationship Id="rId10" Type="http://schemas.openxmlformats.org/officeDocument/2006/relationships/hyperlink" Target="https://www.forbes.com/sites/delltechnologies/2024/06/26/urban-digital-twins-ai-comes-to-city-planning/" TargetMode="External"/><Relationship Id="rId4" Type="http://schemas.openxmlformats.org/officeDocument/2006/relationships/hyperlink" Target="https://www.aleaitsolutions.com/singapore-introduces-ai-powered-traffic-management-system-a-step-towards-smart-city-success/" TargetMode="External"/><Relationship Id="rId9" Type="http://schemas.openxmlformats.org/officeDocument/2006/relationships/hyperlink" Target="https://fpgainsights.com/artificial-intelligence/ai-in-smart-cities/" TargetMode="External"/><Relationship Id="rId14" Type="http://schemas.openxmlformats.org/officeDocument/2006/relationships/hyperlink" Target="https://aa-highway.com.sg/riding-the-green-wave-the-impact-of-singapores-glide-system-on-urban-traffic-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eg"/><Relationship Id="rId7"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9605039">
            <a:off x="11519588" y="-1685324"/>
            <a:ext cx="11479423" cy="11479377"/>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grpSp>
        <p:nvGrpSpPr>
          <p:cNvPr id="4" name="Group 4"/>
          <p:cNvGrpSpPr>
            <a:grpSpLocks noChangeAspect="1"/>
          </p:cNvGrpSpPr>
          <p:nvPr/>
        </p:nvGrpSpPr>
        <p:grpSpPr>
          <a:xfrm>
            <a:off x="10582009" y="2135442"/>
            <a:ext cx="2535312" cy="253530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076" r="-23076"/>
              </a:stretch>
            </a:blipFill>
          </p:spPr>
          <p:txBody>
            <a:bodyPr/>
            <a:lstStyle/>
            <a:p>
              <a:endParaRPr lang="en-US"/>
            </a:p>
          </p:txBody>
        </p:sp>
      </p:grpSp>
      <p:sp>
        <p:nvSpPr>
          <p:cNvPr id="6" name="Freeform 6"/>
          <p:cNvSpPr/>
          <p:nvPr/>
        </p:nvSpPr>
        <p:spPr>
          <a:xfrm>
            <a:off x="13596032" y="-101017"/>
            <a:ext cx="4352416" cy="15338912"/>
          </a:xfrm>
          <a:custGeom>
            <a:avLst/>
            <a:gdLst/>
            <a:ahLst/>
            <a:cxnLst/>
            <a:rect l="l" t="t" r="r" b="b"/>
            <a:pathLst>
              <a:path w="4352416" h="15338912">
                <a:moveTo>
                  <a:pt x="0" y="0"/>
                </a:moveTo>
                <a:lnTo>
                  <a:pt x="4352417" y="0"/>
                </a:lnTo>
                <a:lnTo>
                  <a:pt x="4352417" y="15338913"/>
                </a:lnTo>
                <a:lnTo>
                  <a:pt x="0" y="15338913"/>
                </a:lnTo>
                <a:lnTo>
                  <a:pt x="0" y="0"/>
                </a:lnTo>
                <a:close/>
              </a:path>
            </a:pathLst>
          </a:custGeom>
          <a:blipFill>
            <a:blip r:embed="rId4"/>
            <a:stretch>
              <a:fillRect/>
            </a:stretch>
          </a:blipFill>
        </p:spPr>
        <p:txBody>
          <a:bodyPr/>
          <a:lstStyle/>
          <a:p>
            <a:endParaRPr lang="en-US"/>
          </a:p>
        </p:txBody>
      </p:sp>
      <p:sp>
        <p:nvSpPr>
          <p:cNvPr id="7" name="Freeform 7"/>
          <p:cNvSpPr/>
          <p:nvPr/>
        </p:nvSpPr>
        <p:spPr>
          <a:xfrm>
            <a:off x="11659497" y="5885904"/>
            <a:ext cx="1176653" cy="5288327"/>
          </a:xfrm>
          <a:custGeom>
            <a:avLst/>
            <a:gdLst/>
            <a:ahLst/>
            <a:cxnLst/>
            <a:rect l="l" t="t" r="r" b="b"/>
            <a:pathLst>
              <a:path w="1176653" h="5288327">
                <a:moveTo>
                  <a:pt x="0" y="0"/>
                </a:moveTo>
                <a:lnTo>
                  <a:pt x="1176653" y="0"/>
                </a:lnTo>
                <a:lnTo>
                  <a:pt x="1176653" y="5288327"/>
                </a:lnTo>
                <a:lnTo>
                  <a:pt x="0" y="5288327"/>
                </a:lnTo>
                <a:lnTo>
                  <a:pt x="0" y="0"/>
                </a:lnTo>
                <a:close/>
              </a:path>
            </a:pathLst>
          </a:custGeom>
          <a:blipFill>
            <a:blip r:embed="rId5"/>
            <a:stretch>
              <a:fillRect/>
            </a:stretch>
          </a:blipFill>
        </p:spPr>
        <p:txBody>
          <a:bodyPr/>
          <a:lstStyle/>
          <a:p>
            <a:endParaRPr lang="en-US"/>
          </a:p>
        </p:txBody>
      </p:sp>
      <p:sp>
        <p:nvSpPr>
          <p:cNvPr id="8" name="Freeform 8"/>
          <p:cNvSpPr/>
          <p:nvPr/>
        </p:nvSpPr>
        <p:spPr>
          <a:xfrm>
            <a:off x="10849053" y="7204837"/>
            <a:ext cx="1176653" cy="5288327"/>
          </a:xfrm>
          <a:custGeom>
            <a:avLst/>
            <a:gdLst/>
            <a:ahLst/>
            <a:cxnLst/>
            <a:rect l="l" t="t" r="r" b="b"/>
            <a:pathLst>
              <a:path w="1176653" h="5288327">
                <a:moveTo>
                  <a:pt x="0" y="0"/>
                </a:moveTo>
                <a:lnTo>
                  <a:pt x="1176653" y="0"/>
                </a:lnTo>
                <a:lnTo>
                  <a:pt x="1176653" y="5288327"/>
                </a:lnTo>
                <a:lnTo>
                  <a:pt x="0" y="5288327"/>
                </a:lnTo>
                <a:lnTo>
                  <a:pt x="0" y="0"/>
                </a:lnTo>
                <a:close/>
              </a:path>
            </a:pathLst>
          </a:custGeom>
          <a:blipFill>
            <a:blip r:embed="rId5"/>
            <a:stretch>
              <a:fillRect/>
            </a:stretch>
          </a:blipFill>
        </p:spPr>
        <p:txBody>
          <a:bodyPr/>
          <a:lstStyle/>
          <a:p>
            <a:endParaRPr lang="en-US"/>
          </a:p>
        </p:txBody>
      </p:sp>
      <p:sp>
        <p:nvSpPr>
          <p:cNvPr id="9" name="Freeform 9"/>
          <p:cNvSpPr/>
          <p:nvPr/>
        </p:nvSpPr>
        <p:spPr>
          <a:xfrm>
            <a:off x="40721" y="913654"/>
            <a:ext cx="2564852" cy="9373346"/>
          </a:xfrm>
          <a:custGeom>
            <a:avLst/>
            <a:gdLst/>
            <a:ahLst/>
            <a:cxnLst/>
            <a:rect l="l" t="t" r="r" b="b"/>
            <a:pathLst>
              <a:path w="2564852" h="9373346">
                <a:moveTo>
                  <a:pt x="0" y="0"/>
                </a:moveTo>
                <a:lnTo>
                  <a:pt x="2564852" y="0"/>
                </a:lnTo>
                <a:lnTo>
                  <a:pt x="2564852" y="9373346"/>
                </a:lnTo>
                <a:lnTo>
                  <a:pt x="0" y="9373346"/>
                </a:lnTo>
                <a:lnTo>
                  <a:pt x="0" y="0"/>
                </a:lnTo>
                <a:close/>
              </a:path>
            </a:pathLst>
          </a:custGeom>
          <a:blipFill>
            <a:blip r:embed="rId6"/>
            <a:stretch>
              <a:fillRect l="-790" r="-622"/>
            </a:stretch>
          </a:blipFill>
        </p:spPr>
        <p:txBody>
          <a:bodyPr/>
          <a:lstStyle/>
          <a:p>
            <a:endParaRPr lang="en-US"/>
          </a:p>
        </p:txBody>
      </p:sp>
      <p:sp>
        <p:nvSpPr>
          <p:cNvPr id="10" name="Freeform 10"/>
          <p:cNvSpPr/>
          <p:nvPr/>
        </p:nvSpPr>
        <p:spPr>
          <a:xfrm>
            <a:off x="3957480" y="9026884"/>
            <a:ext cx="961893" cy="3466279"/>
          </a:xfrm>
          <a:custGeom>
            <a:avLst/>
            <a:gdLst/>
            <a:ahLst/>
            <a:cxnLst/>
            <a:rect l="l" t="t" r="r" b="b"/>
            <a:pathLst>
              <a:path w="961893" h="3466279">
                <a:moveTo>
                  <a:pt x="0" y="0"/>
                </a:moveTo>
                <a:lnTo>
                  <a:pt x="961892" y="0"/>
                </a:lnTo>
                <a:lnTo>
                  <a:pt x="961892" y="3466280"/>
                </a:lnTo>
                <a:lnTo>
                  <a:pt x="0" y="3466280"/>
                </a:lnTo>
                <a:lnTo>
                  <a:pt x="0" y="0"/>
                </a:lnTo>
                <a:close/>
              </a:path>
            </a:pathLst>
          </a:custGeom>
          <a:blipFill>
            <a:blip r:embed="rId6"/>
            <a:stretch>
              <a:fillRect/>
            </a:stretch>
          </a:blipFill>
        </p:spPr>
        <p:txBody>
          <a:bodyPr/>
          <a:lstStyle/>
          <a:p>
            <a:endParaRPr lang="en-US"/>
          </a:p>
        </p:txBody>
      </p:sp>
      <p:sp>
        <p:nvSpPr>
          <p:cNvPr id="11" name="Freeform 11"/>
          <p:cNvSpPr/>
          <p:nvPr/>
        </p:nvSpPr>
        <p:spPr>
          <a:xfrm>
            <a:off x="5409181" y="7939689"/>
            <a:ext cx="961893" cy="3466279"/>
          </a:xfrm>
          <a:custGeom>
            <a:avLst/>
            <a:gdLst/>
            <a:ahLst/>
            <a:cxnLst/>
            <a:rect l="l" t="t" r="r" b="b"/>
            <a:pathLst>
              <a:path w="961893" h="3466279">
                <a:moveTo>
                  <a:pt x="0" y="0"/>
                </a:moveTo>
                <a:lnTo>
                  <a:pt x="961892" y="0"/>
                </a:lnTo>
                <a:lnTo>
                  <a:pt x="961892" y="3466279"/>
                </a:lnTo>
                <a:lnTo>
                  <a:pt x="0" y="3466279"/>
                </a:lnTo>
                <a:lnTo>
                  <a:pt x="0" y="0"/>
                </a:lnTo>
                <a:close/>
              </a:path>
            </a:pathLst>
          </a:custGeom>
          <a:blipFill>
            <a:blip r:embed="rId6"/>
            <a:stretch>
              <a:fillRect/>
            </a:stretch>
          </a:blipFill>
        </p:spPr>
        <p:txBody>
          <a:bodyPr/>
          <a:lstStyle/>
          <a:p>
            <a:endParaRPr lang="en-US"/>
          </a:p>
        </p:txBody>
      </p:sp>
      <p:grpSp>
        <p:nvGrpSpPr>
          <p:cNvPr id="12" name="Group 12"/>
          <p:cNvGrpSpPr/>
          <p:nvPr/>
        </p:nvGrpSpPr>
        <p:grpSpPr>
          <a:xfrm>
            <a:off x="2605573" y="1266523"/>
            <a:ext cx="4790653" cy="1718789"/>
            <a:chOff x="0" y="0"/>
            <a:chExt cx="1261736" cy="452685"/>
          </a:xfrm>
        </p:grpSpPr>
        <p:sp>
          <p:nvSpPr>
            <p:cNvPr id="13" name="Freeform 13"/>
            <p:cNvSpPr/>
            <p:nvPr/>
          </p:nvSpPr>
          <p:spPr>
            <a:xfrm>
              <a:off x="0" y="0"/>
              <a:ext cx="1261736" cy="452685"/>
            </a:xfrm>
            <a:custGeom>
              <a:avLst/>
              <a:gdLst/>
              <a:ahLst/>
              <a:cxnLst/>
              <a:rect l="l" t="t" r="r" b="b"/>
              <a:pathLst>
                <a:path w="1261736" h="452685">
                  <a:moveTo>
                    <a:pt x="63026" y="0"/>
                  </a:moveTo>
                  <a:lnTo>
                    <a:pt x="1198710" y="0"/>
                  </a:lnTo>
                  <a:cubicBezTo>
                    <a:pt x="1233518" y="0"/>
                    <a:pt x="1261736" y="28218"/>
                    <a:pt x="1261736" y="63026"/>
                  </a:cubicBezTo>
                  <a:lnTo>
                    <a:pt x="1261736" y="389659"/>
                  </a:lnTo>
                  <a:cubicBezTo>
                    <a:pt x="1261736" y="424468"/>
                    <a:pt x="1233518" y="452685"/>
                    <a:pt x="1198710" y="452685"/>
                  </a:cubicBezTo>
                  <a:lnTo>
                    <a:pt x="63026" y="452685"/>
                  </a:lnTo>
                  <a:cubicBezTo>
                    <a:pt x="46310" y="452685"/>
                    <a:pt x="30279" y="446045"/>
                    <a:pt x="18460" y="434225"/>
                  </a:cubicBezTo>
                  <a:cubicBezTo>
                    <a:pt x="6640" y="422406"/>
                    <a:pt x="0" y="406375"/>
                    <a:pt x="0" y="389659"/>
                  </a:cubicBezTo>
                  <a:lnTo>
                    <a:pt x="0" y="63026"/>
                  </a:lnTo>
                  <a:cubicBezTo>
                    <a:pt x="0" y="28218"/>
                    <a:pt x="28218" y="0"/>
                    <a:pt x="63026" y="0"/>
                  </a:cubicBezTo>
                  <a:close/>
                </a:path>
              </a:pathLst>
            </a:custGeom>
            <a:solidFill>
              <a:srgbClr val="000000">
                <a:alpha val="0"/>
              </a:srgbClr>
            </a:solidFill>
            <a:ln w="38100" cap="rnd">
              <a:solidFill>
                <a:srgbClr val="A4DFFF"/>
              </a:solidFill>
              <a:prstDash val="solid"/>
              <a:round/>
            </a:ln>
          </p:spPr>
          <p:txBody>
            <a:bodyPr/>
            <a:lstStyle/>
            <a:p>
              <a:endParaRPr lang="en-US"/>
            </a:p>
          </p:txBody>
        </p:sp>
        <p:sp>
          <p:nvSpPr>
            <p:cNvPr id="14" name="TextBox 14"/>
            <p:cNvSpPr txBox="1"/>
            <p:nvPr/>
          </p:nvSpPr>
          <p:spPr>
            <a:xfrm>
              <a:off x="0" y="-47625"/>
              <a:ext cx="1261736" cy="50031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3276600" y="3076633"/>
            <a:ext cx="10616612" cy="2946961"/>
          </a:xfrm>
          <a:prstGeom prst="rect">
            <a:avLst/>
          </a:prstGeom>
        </p:spPr>
        <p:txBody>
          <a:bodyPr wrap="square" lIns="0" tIns="0" rIns="0" bIns="0" rtlCol="0" anchor="t">
            <a:spAutoFit/>
          </a:bodyPr>
          <a:lstStyle/>
          <a:p>
            <a:pPr>
              <a:lnSpc>
                <a:spcPts val="11999"/>
              </a:lnSpc>
            </a:pPr>
            <a:r>
              <a:rPr lang="en-US" sz="6600" dirty="0">
                <a:solidFill>
                  <a:srgbClr val="FFFF00"/>
                </a:solidFill>
                <a:latin typeface="League Spartan"/>
                <a:ea typeface="League Spartan"/>
                <a:cs typeface="League Spartan"/>
                <a:sym typeface="League Spartan"/>
              </a:rPr>
              <a:t>In Smart Cities &amp; Transportation</a:t>
            </a:r>
          </a:p>
        </p:txBody>
      </p:sp>
      <p:sp>
        <p:nvSpPr>
          <p:cNvPr id="16" name="Freeform 16"/>
          <p:cNvSpPr/>
          <p:nvPr/>
        </p:nvSpPr>
        <p:spPr>
          <a:xfrm>
            <a:off x="7051082" y="8644110"/>
            <a:ext cx="892995" cy="3779873"/>
          </a:xfrm>
          <a:custGeom>
            <a:avLst/>
            <a:gdLst/>
            <a:ahLst/>
            <a:cxnLst/>
            <a:rect l="l" t="t" r="r" b="b"/>
            <a:pathLst>
              <a:path w="892995" h="3779873">
                <a:moveTo>
                  <a:pt x="0" y="0"/>
                </a:moveTo>
                <a:lnTo>
                  <a:pt x="892995" y="0"/>
                </a:lnTo>
                <a:lnTo>
                  <a:pt x="892995" y="3779873"/>
                </a:lnTo>
                <a:lnTo>
                  <a:pt x="0" y="3779873"/>
                </a:lnTo>
                <a:lnTo>
                  <a:pt x="0" y="0"/>
                </a:lnTo>
                <a:close/>
              </a:path>
            </a:pathLst>
          </a:custGeom>
          <a:blipFill>
            <a:blip r:embed="rId7"/>
            <a:stretch>
              <a:fillRect/>
            </a:stretch>
          </a:blipFill>
        </p:spPr>
        <p:txBody>
          <a:bodyPr/>
          <a:lstStyle/>
          <a:p>
            <a:endParaRPr lang="en-US"/>
          </a:p>
        </p:txBody>
      </p:sp>
      <p:grpSp>
        <p:nvGrpSpPr>
          <p:cNvPr id="17" name="Group 17"/>
          <p:cNvGrpSpPr/>
          <p:nvPr/>
        </p:nvGrpSpPr>
        <p:grpSpPr>
          <a:xfrm>
            <a:off x="6259225" y="6185553"/>
            <a:ext cx="4017432" cy="1256958"/>
            <a:chOff x="0" y="0"/>
            <a:chExt cx="1058089" cy="153470"/>
          </a:xfrm>
        </p:grpSpPr>
        <p:sp>
          <p:nvSpPr>
            <p:cNvPr id="18" name="Freeform 18"/>
            <p:cNvSpPr/>
            <p:nvPr/>
          </p:nvSpPr>
          <p:spPr>
            <a:xfrm>
              <a:off x="0" y="0"/>
              <a:ext cx="1058089" cy="153470"/>
            </a:xfrm>
            <a:custGeom>
              <a:avLst/>
              <a:gdLst/>
              <a:ahLst/>
              <a:cxnLst/>
              <a:rect l="l" t="t" r="r" b="b"/>
              <a:pathLst>
                <a:path w="1058089" h="153470">
                  <a:moveTo>
                    <a:pt x="44323" y="0"/>
                  </a:moveTo>
                  <a:lnTo>
                    <a:pt x="1013766" y="0"/>
                  </a:lnTo>
                  <a:cubicBezTo>
                    <a:pt x="1025521" y="0"/>
                    <a:pt x="1036795" y="4670"/>
                    <a:pt x="1045107" y="12982"/>
                  </a:cubicBezTo>
                  <a:cubicBezTo>
                    <a:pt x="1053419" y="21294"/>
                    <a:pt x="1058089" y="32568"/>
                    <a:pt x="1058089" y="44323"/>
                  </a:cubicBezTo>
                  <a:lnTo>
                    <a:pt x="1058089" y="109147"/>
                  </a:lnTo>
                  <a:cubicBezTo>
                    <a:pt x="1058089" y="120902"/>
                    <a:pt x="1053419" y="132176"/>
                    <a:pt x="1045107" y="140488"/>
                  </a:cubicBezTo>
                  <a:cubicBezTo>
                    <a:pt x="1036795" y="148800"/>
                    <a:pt x="1025521" y="153470"/>
                    <a:pt x="1013766" y="153470"/>
                  </a:cubicBezTo>
                  <a:lnTo>
                    <a:pt x="44323" y="153470"/>
                  </a:lnTo>
                  <a:cubicBezTo>
                    <a:pt x="32568" y="153470"/>
                    <a:pt x="21294" y="148800"/>
                    <a:pt x="12982" y="140488"/>
                  </a:cubicBezTo>
                  <a:cubicBezTo>
                    <a:pt x="4670" y="132176"/>
                    <a:pt x="0" y="120902"/>
                    <a:pt x="0" y="109147"/>
                  </a:cubicBezTo>
                  <a:lnTo>
                    <a:pt x="0" y="44323"/>
                  </a:lnTo>
                  <a:cubicBezTo>
                    <a:pt x="0" y="32568"/>
                    <a:pt x="4670" y="21294"/>
                    <a:pt x="12982" y="12982"/>
                  </a:cubicBezTo>
                  <a:cubicBezTo>
                    <a:pt x="21294" y="4670"/>
                    <a:pt x="32568" y="0"/>
                    <a:pt x="44323" y="0"/>
                  </a:cubicBezTo>
                  <a:close/>
                </a:path>
              </a:pathLst>
            </a:custGeom>
            <a:solidFill>
              <a:srgbClr val="000000">
                <a:alpha val="0"/>
              </a:srgbClr>
            </a:solidFill>
            <a:ln w="38100" cap="rnd">
              <a:solidFill>
                <a:srgbClr val="A4DFFF"/>
              </a:solidFill>
              <a:prstDash val="solid"/>
              <a:round/>
            </a:ln>
          </p:spPr>
          <p:txBody>
            <a:bodyPr/>
            <a:lstStyle/>
            <a:p>
              <a:endParaRPr lang="en-US"/>
            </a:p>
          </p:txBody>
        </p:sp>
        <p:sp>
          <p:nvSpPr>
            <p:cNvPr id="19" name="TextBox 19"/>
            <p:cNvSpPr txBox="1"/>
            <p:nvPr/>
          </p:nvSpPr>
          <p:spPr>
            <a:xfrm>
              <a:off x="0" y="-47625"/>
              <a:ext cx="1058089" cy="20109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6236101" y="6185553"/>
            <a:ext cx="4017680" cy="1096454"/>
          </a:xfrm>
          <a:prstGeom prst="rect">
            <a:avLst/>
          </a:prstGeom>
        </p:spPr>
        <p:txBody>
          <a:bodyPr lIns="0" tIns="0" rIns="0" bIns="0" rtlCol="0" anchor="t">
            <a:spAutoFit/>
          </a:bodyPr>
          <a:lstStyle/>
          <a:p>
            <a:pPr algn="ctr">
              <a:lnSpc>
                <a:spcPts val="3046"/>
              </a:lnSpc>
            </a:pPr>
            <a:r>
              <a:rPr lang="en-US" sz="1000" b="1" spc="746" dirty="0">
                <a:solidFill>
                  <a:srgbClr val="FFFFFF"/>
                </a:solidFill>
                <a:latin typeface="29LT Bukra Semi Condensed Bold"/>
                <a:ea typeface="29LT Bukra Semi Condensed Bold"/>
                <a:cs typeface="29LT Bukra Semi Condensed Bold"/>
                <a:sym typeface="29LT Bukra Semi Condensed Bold"/>
              </a:rPr>
              <a:t>21-Jun-2025</a:t>
            </a:r>
          </a:p>
          <a:p>
            <a:pPr algn="ctr">
              <a:lnSpc>
                <a:spcPts val="3046"/>
              </a:lnSpc>
            </a:pPr>
            <a:r>
              <a:rPr lang="en-US" sz="1000" b="1" spc="746" dirty="0">
                <a:solidFill>
                  <a:srgbClr val="FFFFFF"/>
                </a:solidFill>
                <a:latin typeface="29LT Bukra Semi Condensed Bold"/>
                <a:ea typeface="29LT Bukra Semi Condensed Bold"/>
                <a:cs typeface="29LT Bukra Semi Condensed Bold"/>
                <a:sym typeface="29LT Bukra Semi Condensed Bold"/>
              </a:rPr>
              <a:t>Alfredo, Richard, Ola, Khizar</a:t>
            </a:r>
          </a:p>
        </p:txBody>
      </p:sp>
      <p:sp>
        <p:nvSpPr>
          <p:cNvPr id="21" name="AutoShape 21"/>
          <p:cNvSpPr/>
          <p:nvPr/>
        </p:nvSpPr>
        <p:spPr>
          <a:xfrm>
            <a:off x="3186714" y="6816636"/>
            <a:ext cx="3049387" cy="0"/>
          </a:xfrm>
          <a:prstGeom prst="line">
            <a:avLst/>
          </a:prstGeom>
          <a:ln w="38100" cap="flat">
            <a:solidFill>
              <a:srgbClr val="A4DFFF"/>
            </a:solidFill>
            <a:prstDash val="solid"/>
            <a:headEnd type="none" w="sm" len="sm"/>
            <a:tailEnd type="none" w="sm" len="sm"/>
          </a:ln>
        </p:spPr>
        <p:txBody>
          <a:bodyPr/>
          <a:lstStyle/>
          <a:p>
            <a:endParaRPr lang="en-US"/>
          </a:p>
        </p:txBody>
      </p:sp>
      <p:sp>
        <p:nvSpPr>
          <p:cNvPr id="22" name="AutoShape 22"/>
          <p:cNvSpPr/>
          <p:nvPr/>
        </p:nvSpPr>
        <p:spPr>
          <a:xfrm flipV="1">
            <a:off x="3186714" y="2955495"/>
            <a:ext cx="0" cy="3889716"/>
          </a:xfrm>
          <a:prstGeom prst="line">
            <a:avLst/>
          </a:prstGeom>
          <a:ln w="38100" cap="flat">
            <a:solidFill>
              <a:srgbClr val="A4DFFF"/>
            </a:solidFill>
            <a:prstDash val="solid"/>
            <a:headEnd type="none" w="sm" len="sm"/>
            <a:tailEnd type="none" w="sm" len="sm"/>
          </a:ln>
        </p:spPr>
        <p:txBody>
          <a:bodyPr/>
          <a:lstStyle/>
          <a:p>
            <a:endParaRPr lang="en-US"/>
          </a:p>
        </p:txBody>
      </p:sp>
      <p:sp>
        <p:nvSpPr>
          <p:cNvPr id="23" name="TextBox 23"/>
          <p:cNvSpPr txBox="1"/>
          <p:nvPr/>
        </p:nvSpPr>
        <p:spPr>
          <a:xfrm>
            <a:off x="4138305" y="1571506"/>
            <a:ext cx="2310812" cy="1538883"/>
          </a:xfrm>
          <a:prstGeom prst="rect">
            <a:avLst/>
          </a:prstGeom>
        </p:spPr>
        <p:txBody>
          <a:bodyPr wrap="square" lIns="0" tIns="0" rIns="0" bIns="0" rtlCol="0" anchor="t">
            <a:spAutoFit/>
          </a:bodyPr>
          <a:lstStyle/>
          <a:p>
            <a:pPr>
              <a:lnSpc>
                <a:spcPts val="11999"/>
              </a:lnSpc>
            </a:pPr>
            <a:r>
              <a:rPr lang="en-US" sz="9999" dirty="0">
                <a:solidFill>
                  <a:srgbClr val="FAFF19"/>
                </a:solidFill>
                <a:latin typeface="League Spartan"/>
                <a:ea typeface="League Spartan"/>
                <a:cs typeface="League Spartan"/>
                <a:sym typeface="League Spartan"/>
              </a:rPr>
              <a:t>AI  </a:t>
            </a:r>
            <a:r>
              <a:rPr lang="en-US" sz="9999" dirty="0">
                <a:solidFill>
                  <a:srgbClr val="FFFFFF"/>
                </a:solidFill>
                <a:latin typeface="League Spartan"/>
                <a:ea typeface="League Spartan"/>
                <a:cs typeface="League Spartan"/>
                <a:sym typeface="League Spartan"/>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FAFF19"/>
                </a:solidFill>
                <a:latin typeface="League Spartan"/>
                <a:ea typeface="League Spartan"/>
                <a:cs typeface="League Spartan"/>
                <a:sym typeface="League Spartan"/>
              </a:rPr>
              <a:t>Techniques Used </a:t>
            </a:r>
          </a:p>
        </p:txBody>
      </p:sp>
      <p:grpSp>
        <p:nvGrpSpPr>
          <p:cNvPr id="3" name="Group 3"/>
          <p:cNvGrpSpPr/>
          <p:nvPr/>
        </p:nvGrpSpPr>
        <p:grpSpPr>
          <a:xfrm>
            <a:off x="609600" y="6743700"/>
            <a:ext cx="4225230" cy="2236833"/>
            <a:chOff x="-897291" y="-483846"/>
            <a:chExt cx="5852428" cy="2907328"/>
          </a:xfrm>
        </p:grpSpPr>
        <p:sp>
          <p:nvSpPr>
            <p:cNvPr id="4" name="TextBox 4"/>
            <p:cNvSpPr txBox="1"/>
            <p:nvPr/>
          </p:nvSpPr>
          <p:spPr>
            <a:xfrm>
              <a:off x="193694" y="-483846"/>
              <a:ext cx="4709232" cy="635052"/>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Machine Learning</a:t>
              </a:r>
              <a:endParaRPr lang="en-US" sz="3200" b="1" u="none" dirty="0">
                <a:solidFill>
                  <a:srgbClr val="FFFFFF"/>
                </a:solidFill>
                <a:latin typeface="29LT Bukra Semi Condensed Bold"/>
                <a:ea typeface="29LT Bukra Semi Condensed Bold"/>
                <a:cs typeface="29LT Bukra Semi Condensed Bold"/>
                <a:sym typeface="29LT Bukra Semi Condensed Bold"/>
              </a:endParaRPr>
            </a:p>
          </p:txBody>
        </p:sp>
        <p:sp>
          <p:nvSpPr>
            <p:cNvPr id="5" name="TextBox 5"/>
            <p:cNvSpPr txBox="1"/>
            <p:nvPr/>
          </p:nvSpPr>
          <p:spPr>
            <a:xfrm>
              <a:off x="-897291" y="769011"/>
              <a:ext cx="5852428" cy="1654471"/>
            </a:xfrm>
            <a:prstGeom prst="rect">
              <a:avLst/>
            </a:prstGeom>
          </p:spPr>
          <p:txBody>
            <a:bodyPr wrap="square" lIns="0" tIns="0" rIns="0" bIns="0" rtlCol="0" anchor="t">
              <a:spAutoFit/>
            </a:bodyPr>
            <a:lstStyle/>
            <a:p>
              <a:pPr marL="0" lvl="0" indent="0">
                <a:lnSpc>
                  <a:spcPts val="3359"/>
                </a:lnSpc>
                <a:spcBef>
                  <a:spcPct val="0"/>
                </a:spcBef>
              </a:pPr>
              <a:r>
                <a:rPr lang="en-US" sz="2400" u="none" dirty="0">
                  <a:solidFill>
                    <a:srgbClr val="FFFFFF"/>
                  </a:solidFill>
                  <a:latin typeface="Blinker"/>
                  <a:ea typeface="Blinker"/>
                  <a:cs typeface="Blinker"/>
                  <a:sym typeface="Blinker"/>
                </a:rPr>
                <a:t>Supp</a:t>
              </a:r>
              <a:r>
                <a:rPr lang="en-US" sz="2400" dirty="0">
                  <a:solidFill>
                    <a:srgbClr val="FFFFFF"/>
                  </a:solidFill>
                  <a:latin typeface="Blinker"/>
                  <a:ea typeface="Blinker"/>
                  <a:cs typeface="Blinker"/>
                  <a:sym typeface="Blinker"/>
                </a:rPr>
                <a:t>orts predictive analysis or traffic, energy consumption and pollution levels.</a:t>
              </a:r>
              <a:endParaRPr lang="en-US" sz="2399" u="none" dirty="0">
                <a:solidFill>
                  <a:srgbClr val="FFFFFF"/>
                </a:solidFill>
                <a:latin typeface="Blinker"/>
                <a:ea typeface="Blinker"/>
                <a:cs typeface="Blinker"/>
                <a:sym typeface="Blinker"/>
              </a:endParaRPr>
            </a:p>
          </p:txBody>
        </p:sp>
      </p:grpSp>
      <p:grpSp>
        <p:nvGrpSpPr>
          <p:cNvPr id="6" name="Group 6"/>
          <p:cNvGrpSpPr/>
          <p:nvPr/>
        </p:nvGrpSpPr>
        <p:grpSpPr>
          <a:xfrm>
            <a:off x="13832842" y="2705100"/>
            <a:ext cx="2930041" cy="2986029"/>
            <a:chOff x="0" y="0"/>
            <a:chExt cx="3906721" cy="3981372"/>
          </a:xfrm>
        </p:grpSpPr>
        <p:sp>
          <p:nvSpPr>
            <p:cNvPr id="7" name="Freeform 7"/>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nvGrpSpPr>
            <p:cNvPr id="8" name="Group 8"/>
            <p:cNvGrpSpPr>
              <a:grpSpLocks noChangeAspect="1"/>
            </p:cNvGrpSpPr>
            <p:nvPr/>
          </p:nvGrpSpPr>
          <p:grpSpPr>
            <a:xfrm>
              <a:off x="533400" y="593940"/>
              <a:ext cx="2793504" cy="279349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8896" b="-231465"/>
                </a:stretch>
              </a:blipFill>
            </p:spPr>
            <p:txBody>
              <a:bodyPr/>
              <a:lstStyle/>
              <a:p>
                <a:endParaRPr lang="en-US"/>
              </a:p>
            </p:txBody>
          </p:sp>
        </p:grpSp>
      </p:grpSp>
      <p:grpSp>
        <p:nvGrpSpPr>
          <p:cNvPr id="10" name="Group 10"/>
          <p:cNvGrpSpPr/>
          <p:nvPr/>
        </p:nvGrpSpPr>
        <p:grpSpPr>
          <a:xfrm>
            <a:off x="5711527" y="2705100"/>
            <a:ext cx="2930041" cy="2986029"/>
            <a:chOff x="0" y="0"/>
            <a:chExt cx="3906721" cy="3981372"/>
          </a:xfrm>
        </p:grpSpPr>
        <p:grpSp>
          <p:nvGrpSpPr>
            <p:cNvPr id="11" name="Group 11"/>
            <p:cNvGrpSpPr>
              <a:grpSpLocks noChangeAspect="1"/>
            </p:cNvGrpSpPr>
            <p:nvPr/>
          </p:nvGrpSpPr>
          <p:grpSpPr>
            <a:xfrm>
              <a:off x="569309" y="593940"/>
              <a:ext cx="2793504" cy="279349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0016" r="-347616" b="-60749"/>
                </a:stretch>
              </a:blipFill>
            </p:spPr>
            <p:txBody>
              <a:bodyPr/>
              <a:lstStyle/>
              <a:p>
                <a:endParaRPr lang="en-US"/>
              </a:p>
            </p:txBody>
          </p:sp>
        </p:grpSp>
        <p:sp>
          <p:nvSpPr>
            <p:cNvPr id="13" name="Freeform 13"/>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14" name="Group 14"/>
          <p:cNvGrpSpPr/>
          <p:nvPr/>
        </p:nvGrpSpPr>
        <p:grpSpPr>
          <a:xfrm>
            <a:off x="9772185" y="2705100"/>
            <a:ext cx="2930041" cy="2986029"/>
            <a:chOff x="0" y="0"/>
            <a:chExt cx="3906721" cy="3981372"/>
          </a:xfrm>
        </p:grpSpPr>
        <p:grpSp>
          <p:nvGrpSpPr>
            <p:cNvPr id="15" name="Group 15"/>
            <p:cNvGrpSpPr>
              <a:grpSpLocks noChangeAspect="1"/>
            </p:cNvGrpSpPr>
            <p:nvPr/>
          </p:nvGrpSpPr>
          <p:grpSpPr>
            <a:xfrm>
              <a:off x="582009" y="593940"/>
              <a:ext cx="2793504" cy="279349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b="-252424"/>
                </a:stretch>
              </a:blipFill>
            </p:spPr>
            <p:txBody>
              <a:bodyPr/>
              <a:lstStyle/>
              <a:p>
                <a:endParaRPr lang="en-US"/>
              </a:p>
            </p:txBody>
          </p:sp>
        </p:grpSp>
        <p:sp>
          <p:nvSpPr>
            <p:cNvPr id="17" name="Freeform 17"/>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18" name="Group 18"/>
          <p:cNvGrpSpPr/>
          <p:nvPr/>
        </p:nvGrpSpPr>
        <p:grpSpPr>
          <a:xfrm>
            <a:off x="1650870" y="2705100"/>
            <a:ext cx="2930041" cy="2986029"/>
            <a:chOff x="0" y="0"/>
            <a:chExt cx="3906721" cy="3981372"/>
          </a:xfrm>
        </p:grpSpPr>
        <p:grpSp>
          <p:nvGrpSpPr>
            <p:cNvPr id="19" name="Group 19"/>
            <p:cNvGrpSpPr>
              <a:grpSpLocks noChangeAspect="1"/>
            </p:cNvGrpSpPr>
            <p:nvPr/>
          </p:nvGrpSpPr>
          <p:grpSpPr>
            <a:xfrm>
              <a:off x="583581" y="593940"/>
              <a:ext cx="2793504" cy="279349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b="-323282"/>
                </a:stretch>
              </a:blipFill>
            </p:spPr>
            <p:txBody>
              <a:bodyPr/>
              <a:lstStyle/>
              <a:p>
                <a:endParaRPr lang="en-US"/>
              </a:p>
            </p:txBody>
          </p:sp>
        </p:grpSp>
        <p:sp>
          <p:nvSpPr>
            <p:cNvPr id="21" name="Freeform 21"/>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22" name="Group 22"/>
          <p:cNvGrpSpPr/>
          <p:nvPr/>
        </p:nvGrpSpPr>
        <p:grpSpPr>
          <a:xfrm>
            <a:off x="1525117" y="6001960"/>
            <a:ext cx="15154329" cy="371634"/>
            <a:chOff x="0" y="0"/>
            <a:chExt cx="20205772" cy="495512"/>
          </a:xfrm>
        </p:grpSpPr>
        <p:grpSp>
          <p:nvGrpSpPr>
            <p:cNvPr id="23" name="Group 23"/>
            <p:cNvGrpSpPr/>
            <p:nvPr/>
          </p:nvGrpSpPr>
          <p:grpSpPr>
            <a:xfrm>
              <a:off x="1912260" y="4265"/>
              <a:ext cx="471488" cy="471488"/>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nvGrpSpPr>
            <p:cNvPr id="25" name="Group 25"/>
            <p:cNvGrpSpPr/>
            <p:nvPr/>
          </p:nvGrpSpPr>
          <p:grpSpPr>
            <a:xfrm>
              <a:off x="7531909" y="0"/>
              <a:ext cx="471488" cy="471488"/>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nvGrpSpPr>
            <p:cNvPr id="27" name="Group 27"/>
            <p:cNvGrpSpPr/>
            <p:nvPr/>
          </p:nvGrpSpPr>
          <p:grpSpPr>
            <a:xfrm>
              <a:off x="12637798" y="12531"/>
              <a:ext cx="471488" cy="471488"/>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sp>
          <p:nvSpPr>
            <p:cNvPr id="29" name="AutoShape 29"/>
            <p:cNvSpPr/>
            <p:nvPr/>
          </p:nvSpPr>
          <p:spPr>
            <a:xfrm>
              <a:off x="0" y="259768"/>
              <a:ext cx="20205772" cy="0"/>
            </a:xfrm>
            <a:prstGeom prst="line">
              <a:avLst/>
            </a:prstGeom>
            <a:ln w="63500" cap="flat">
              <a:solidFill>
                <a:srgbClr val="662D91"/>
              </a:solidFill>
              <a:prstDash val="solid"/>
              <a:headEnd type="none" w="sm" len="sm"/>
              <a:tailEnd type="none" w="sm" len="sm"/>
            </a:ln>
          </p:spPr>
          <p:txBody>
            <a:bodyPr/>
            <a:lstStyle/>
            <a:p>
              <a:endParaRPr lang="en-US"/>
            </a:p>
          </p:txBody>
        </p:sp>
        <p:grpSp>
          <p:nvGrpSpPr>
            <p:cNvPr id="30" name="Group 30"/>
            <p:cNvGrpSpPr/>
            <p:nvPr/>
          </p:nvGrpSpPr>
          <p:grpSpPr>
            <a:xfrm>
              <a:off x="18127918" y="24024"/>
              <a:ext cx="471488" cy="471488"/>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grpSp>
        <p:nvGrpSpPr>
          <p:cNvPr id="32" name="Group 32"/>
          <p:cNvGrpSpPr/>
          <p:nvPr/>
        </p:nvGrpSpPr>
        <p:grpSpPr>
          <a:xfrm>
            <a:off x="4980102" y="6819900"/>
            <a:ext cx="4316297" cy="2236831"/>
            <a:chOff x="-588274" y="-104775"/>
            <a:chExt cx="5755062" cy="2394527"/>
          </a:xfrm>
        </p:grpSpPr>
        <p:sp>
          <p:nvSpPr>
            <p:cNvPr id="33" name="TextBox 33"/>
            <p:cNvSpPr txBox="1"/>
            <p:nvPr/>
          </p:nvSpPr>
          <p:spPr>
            <a:xfrm>
              <a:off x="193695" y="-104775"/>
              <a:ext cx="4769894" cy="1044709"/>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Computer Vision</a:t>
              </a:r>
              <a:endParaRPr lang="en-US" sz="3200" b="1" u="none" dirty="0">
                <a:solidFill>
                  <a:srgbClr val="FFFFFF"/>
                </a:solidFill>
                <a:latin typeface="29LT Bukra Semi Condensed Bold"/>
                <a:ea typeface="29LT Bukra Semi Condensed Bold"/>
                <a:cs typeface="29LT Bukra Semi Condensed Bold"/>
                <a:sym typeface="29LT Bukra Semi Condensed Bold"/>
              </a:endParaRPr>
            </a:p>
            <a:p>
              <a:pPr marL="0" lvl="0" indent="0" algn="l">
                <a:lnSpc>
                  <a:spcPts val="3840"/>
                </a:lnSpc>
                <a:spcBef>
                  <a:spcPct val="0"/>
                </a:spcBef>
              </a:pPr>
              <a:endParaRPr lang="en-US" sz="3200" b="1" u="none" dirty="0">
                <a:solidFill>
                  <a:srgbClr val="FFFFFF"/>
                </a:solidFill>
                <a:latin typeface="29LT Bukra Semi Condensed Bold"/>
                <a:ea typeface="29LT Bukra Semi Condensed Bold"/>
                <a:cs typeface="29LT Bukra Semi Condensed Bold"/>
                <a:sym typeface="29LT Bukra Semi Condensed Bold"/>
              </a:endParaRPr>
            </a:p>
          </p:txBody>
        </p:sp>
        <p:sp>
          <p:nvSpPr>
            <p:cNvPr id="34" name="TextBox 34"/>
            <p:cNvSpPr txBox="1"/>
            <p:nvPr/>
          </p:nvSpPr>
          <p:spPr>
            <a:xfrm>
              <a:off x="-588274" y="927099"/>
              <a:ext cx="5755062" cy="1362653"/>
            </a:xfrm>
            <a:prstGeom prst="rect">
              <a:avLst/>
            </a:prstGeom>
          </p:spPr>
          <p:txBody>
            <a:bodyPr wrap="square" lIns="0" tIns="0" rIns="0" bIns="0" rtlCol="0" anchor="t">
              <a:spAutoFit/>
            </a:bodyPr>
            <a:lstStyle/>
            <a:p>
              <a:pPr marL="0" lvl="0" indent="0">
                <a:lnSpc>
                  <a:spcPts val="3359"/>
                </a:lnSpc>
                <a:spcBef>
                  <a:spcPct val="0"/>
                </a:spcBef>
              </a:pPr>
              <a:r>
                <a:rPr lang="en-US" sz="2400" u="none" dirty="0">
                  <a:solidFill>
                    <a:srgbClr val="FFFFFF"/>
                  </a:solidFill>
                  <a:latin typeface="Blinker"/>
                  <a:ea typeface="Blinker"/>
                  <a:cs typeface="Blinker"/>
                  <a:sym typeface="Blinker"/>
                </a:rPr>
                <a:t>Provides real-time interpretation of video data for surveillance, traffic and wast</a:t>
              </a:r>
              <a:r>
                <a:rPr lang="en-US" sz="2400" dirty="0">
                  <a:solidFill>
                    <a:srgbClr val="FFFFFF"/>
                  </a:solidFill>
                  <a:latin typeface="Blinker"/>
                  <a:ea typeface="Blinker"/>
                  <a:cs typeface="Blinker"/>
                  <a:sym typeface="Blinker"/>
                </a:rPr>
                <a:t>e management.</a:t>
              </a:r>
              <a:endParaRPr lang="en-US" sz="2399" u="none" dirty="0">
                <a:solidFill>
                  <a:srgbClr val="FFFFFF"/>
                </a:solidFill>
                <a:latin typeface="Blinker"/>
                <a:ea typeface="Blinker"/>
                <a:cs typeface="Blinker"/>
                <a:sym typeface="Blinker"/>
              </a:endParaRPr>
            </a:p>
          </p:txBody>
        </p:sp>
      </p:grpSp>
      <p:grpSp>
        <p:nvGrpSpPr>
          <p:cNvPr id="35" name="Group 35"/>
          <p:cNvGrpSpPr/>
          <p:nvPr/>
        </p:nvGrpSpPr>
        <p:grpSpPr>
          <a:xfrm>
            <a:off x="9599459" y="6819900"/>
            <a:ext cx="3495943" cy="2235837"/>
            <a:chOff x="19004" y="-104775"/>
            <a:chExt cx="4661257" cy="2981117"/>
          </a:xfrm>
        </p:grpSpPr>
        <p:sp>
          <p:nvSpPr>
            <p:cNvPr id="36" name="TextBox 36"/>
            <p:cNvSpPr txBox="1"/>
            <p:nvPr/>
          </p:nvSpPr>
          <p:spPr>
            <a:xfrm>
              <a:off x="193695" y="-104775"/>
              <a:ext cx="4486566" cy="1301211"/>
            </a:xfrm>
            <a:prstGeom prst="rect">
              <a:avLst/>
            </a:prstGeom>
          </p:spPr>
          <p:txBody>
            <a:bodyPr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Natural Language programming</a:t>
              </a:r>
              <a:endParaRPr lang="en-US" sz="3200" b="1" u="none" dirty="0">
                <a:solidFill>
                  <a:srgbClr val="FFFFFF"/>
                </a:solidFill>
                <a:latin typeface="29LT Bukra Semi Condensed Bold"/>
                <a:ea typeface="29LT Bukra Semi Condensed Bold"/>
                <a:cs typeface="29LT Bukra Semi Condensed Bold"/>
                <a:sym typeface="29LT Bukra Semi Condensed Bold"/>
              </a:endParaRPr>
            </a:p>
          </p:txBody>
        </p:sp>
        <p:sp>
          <p:nvSpPr>
            <p:cNvPr id="37" name="TextBox 37"/>
            <p:cNvSpPr txBox="1"/>
            <p:nvPr/>
          </p:nvSpPr>
          <p:spPr>
            <a:xfrm>
              <a:off x="19004" y="1179124"/>
              <a:ext cx="4486566" cy="1697218"/>
            </a:xfrm>
            <a:prstGeom prst="rect">
              <a:avLst/>
            </a:prstGeom>
          </p:spPr>
          <p:txBody>
            <a:bodyPr lIns="0" tIns="0" rIns="0" bIns="0" rtlCol="0" anchor="t">
              <a:spAutoFit/>
            </a:bodyPr>
            <a:lstStyle/>
            <a:p>
              <a:pPr marL="0" lvl="0" indent="0">
                <a:lnSpc>
                  <a:spcPts val="3359"/>
                </a:lnSpc>
                <a:spcBef>
                  <a:spcPct val="0"/>
                </a:spcBef>
              </a:pPr>
              <a:r>
                <a:rPr lang="en-US" sz="2400" u="none" dirty="0">
                  <a:solidFill>
                    <a:srgbClr val="FFFFFF"/>
                  </a:solidFill>
                  <a:latin typeface="Blinker"/>
                  <a:ea typeface="Blinker"/>
                  <a:cs typeface="Blinker"/>
                  <a:sym typeface="Blinker"/>
                </a:rPr>
                <a:t>Usage of chatbots, virtual assistants, and sentiment analysis</a:t>
              </a:r>
              <a:endParaRPr lang="en-US" sz="2399" u="none" dirty="0">
                <a:solidFill>
                  <a:srgbClr val="FFFFFF"/>
                </a:solidFill>
                <a:latin typeface="Blinker"/>
                <a:ea typeface="Blinker"/>
                <a:cs typeface="Blinker"/>
                <a:sym typeface="Blinker"/>
              </a:endParaRPr>
            </a:p>
          </p:txBody>
        </p:sp>
      </p:grpSp>
      <p:grpSp>
        <p:nvGrpSpPr>
          <p:cNvPr id="38" name="Group 38"/>
          <p:cNvGrpSpPr/>
          <p:nvPr/>
        </p:nvGrpSpPr>
        <p:grpSpPr>
          <a:xfrm>
            <a:off x="13550861" y="6819900"/>
            <a:ext cx="4173173" cy="2827411"/>
            <a:chOff x="-224951" y="-104775"/>
            <a:chExt cx="5564230" cy="3769881"/>
          </a:xfrm>
        </p:grpSpPr>
        <p:sp>
          <p:nvSpPr>
            <p:cNvPr id="39" name="TextBox 39"/>
            <p:cNvSpPr txBox="1"/>
            <p:nvPr/>
          </p:nvSpPr>
          <p:spPr>
            <a:xfrm>
              <a:off x="193695" y="-104775"/>
              <a:ext cx="4486566" cy="651460"/>
            </a:xfrm>
            <a:prstGeom prst="rect">
              <a:avLst/>
            </a:prstGeom>
          </p:spPr>
          <p:txBody>
            <a:bodyPr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Sensor Fusion</a:t>
              </a:r>
              <a:endParaRPr lang="en-US" sz="3200" b="1" u="none" dirty="0">
                <a:solidFill>
                  <a:srgbClr val="FFFFFF"/>
                </a:solidFill>
                <a:latin typeface="29LT Bukra Semi Condensed Bold"/>
                <a:ea typeface="29LT Bukra Semi Condensed Bold"/>
                <a:cs typeface="29LT Bukra Semi Condensed Bold"/>
                <a:sym typeface="29LT Bukra Semi Condensed Bold"/>
              </a:endParaRPr>
            </a:p>
          </p:txBody>
        </p:sp>
        <p:sp>
          <p:nvSpPr>
            <p:cNvPr id="40" name="TextBox 40"/>
            <p:cNvSpPr txBox="1"/>
            <p:nvPr/>
          </p:nvSpPr>
          <p:spPr>
            <a:xfrm>
              <a:off x="-224951" y="805178"/>
              <a:ext cx="5564230" cy="2859928"/>
            </a:xfrm>
            <a:prstGeom prst="rect">
              <a:avLst/>
            </a:prstGeom>
          </p:spPr>
          <p:txBody>
            <a:bodyPr wrap="square" lIns="0" tIns="0" rIns="0" bIns="0" rtlCol="0" anchor="t">
              <a:spAutoFit/>
            </a:bodyPr>
            <a:lstStyle/>
            <a:p>
              <a:pPr marL="0" lvl="0" indent="0">
                <a:lnSpc>
                  <a:spcPts val="3359"/>
                </a:lnSpc>
                <a:spcBef>
                  <a:spcPct val="0"/>
                </a:spcBef>
              </a:pPr>
              <a:r>
                <a:rPr lang="en-US" sz="2400" u="none" dirty="0" err="1">
                  <a:solidFill>
                    <a:srgbClr val="FFFFFF"/>
                  </a:solidFill>
                  <a:latin typeface="Blinker"/>
                  <a:ea typeface="Blinker"/>
                  <a:cs typeface="Blinker"/>
                  <a:sym typeface="Blinker"/>
                </a:rPr>
                <a:t>Interprete</a:t>
              </a:r>
              <a:r>
                <a:rPr lang="en-US" sz="2400" u="none" dirty="0">
                  <a:solidFill>
                    <a:srgbClr val="FFFFFF"/>
                  </a:solidFill>
                  <a:latin typeface="Blinker"/>
                  <a:ea typeface="Blinker"/>
                  <a:cs typeface="Blinker"/>
                  <a:sym typeface="Blinker"/>
                </a:rPr>
                <a:t> inputs </a:t>
              </a:r>
              <a:r>
                <a:rPr lang="en-US" sz="2400" dirty="0">
                  <a:solidFill>
                    <a:srgbClr val="FFFFFF"/>
                  </a:solidFill>
                  <a:latin typeface="Blinker"/>
                  <a:ea typeface="Blinker"/>
                  <a:cs typeface="Blinker"/>
                  <a:sym typeface="Blinker"/>
                </a:rPr>
                <a:t>from LIDAR, GPS, and cameras in Avs providing accurate environment modeling for autonomous driving</a:t>
              </a:r>
              <a:endParaRPr lang="en-US" sz="2399" u="none" dirty="0">
                <a:solidFill>
                  <a:srgbClr val="FFFFFF"/>
                </a:solidFill>
                <a:latin typeface="Blinker"/>
                <a:ea typeface="Blinker"/>
                <a:cs typeface="Blinker"/>
                <a:sym typeface="Blinker"/>
              </a:endParaRPr>
            </a:p>
          </p:txBody>
        </p:sp>
      </p:grpSp>
      <p:grpSp>
        <p:nvGrpSpPr>
          <p:cNvPr id="41" name="Group 41"/>
          <p:cNvGrpSpPr>
            <a:grpSpLocks noChangeAspect="1"/>
          </p:cNvGrpSpPr>
          <p:nvPr/>
        </p:nvGrpSpPr>
        <p:grpSpPr>
          <a:xfrm>
            <a:off x="1257410" y="1940361"/>
            <a:ext cx="919881" cy="919877"/>
            <a:chOff x="0" y="0"/>
            <a:chExt cx="6350000" cy="6349975"/>
          </a:xfrm>
        </p:grpSpPr>
        <p:sp>
          <p:nvSpPr>
            <p:cNvPr id="42" name="Freeform 4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US"/>
            </a:p>
          </p:txBody>
        </p:sp>
      </p:grpSp>
      <p:grpSp>
        <p:nvGrpSpPr>
          <p:cNvPr id="43" name="Group 43"/>
          <p:cNvGrpSpPr>
            <a:grpSpLocks noChangeAspect="1"/>
          </p:cNvGrpSpPr>
          <p:nvPr/>
        </p:nvGrpSpPr>
        <p:grpSpPr>
          <a:xfrm>
            <a:off x="16762883" y="8995788"/>
            <a:ext cx="2582435" cy="2582425"/>
            <a:chOff x="0" y="0"/>
            <a:chExt cx="6350000" cy="6349975"/>
          </a:xfrm>
        </p:grpSpPr>
        <p:sp>
          <p:nvSpPr>
            <p:cNvPr id="44" name="Freeform 4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US"/>
            </a:p>
          </p:txBody>
        </p:sp>
      </p:grpSp>
    </p:spTree>
    <p:extLst>
      <p:ext uri="{BB962C8B-B14F-4D97-AF65-F5344CB8AC3E}">
        <p14:creationId xmlns:p14="http://schemas.microsoft.com/office/powerpoint/2010/main" val="49807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1221502" y="0"/>
            <a:ext cx="7971253" cy="10287000"/>
            <a:chOff x="0" y="0"/>
            <a:chExt cx="10628338" cy="13716000"/>
          </a:xfrm>
        </p:grpSpPr>
        <p:pic>
          <p:nvPicPr>
            <p:cNvPr id="3" name="Picture 3"/>
            <p:cNvPicPr>
              <a:picLocks noChangeAspect="1"/>
            </p:cNvPicPr>
            <p:nvPr/>
          </p:nvPicPr>
          <p:blipFill>
            <a:blip r:embed="rId3"/>
            <a:srcRect l="46981"/>
            <a:stretch>
              <a:fillRect/>
            </a:stretch>
          </p:blipFill>
          <p:spPr>
            <a:xfrm>
              <a:off x="0" y="0"/>
              <a:ext cx="10628338" cy="13716000"/>
            </a:xfrm>
            <a:prstGeom prst="rect">
              <a:avLst/>
            </a:prstGeom>
          </p:spPr>
        </p:pic>
      </p:grpSp>
      <p:sp>
        <p:nvSpPr>
          <p:cNvPr id="4" name="TextBox 4"/>
          <p:cNvSpPr txBox="1"/>
          <p:nvPr/>
        </p:nvSpPr>
        <p:spPr>
          <a:xfrm>
            <a:off x="1028700" y="771525"/>
            <a:ext cx="8276867" cy="1381125"/>
          </a:xfrm>
          <a:prstGeom prst="rect">
            <a:avLst/>
          </a:prstGeom>
        </p:spPr>
        <p:txBody>
          <a:bodyPr lIns="0" tIns="0" rIns="0" bIns="0" rtlCol="0" anchor="t">
            <a:spAutoFit/>
          </a:bodyPr>
          <a:lstStyle/>
          <a:p>
            <a:pPr algn="l">
              <a:lnSpc>
                <a:spcPts val="10800"/>
              </a:lnSpc>
            </a:pPr>
            <a:r>
              <a:rPr lang="en-US" sz="9000" dirty="0">
                <a:solidFill>
                  <a:srgbClr val="FAFF19"/>
                </a:solidFill>
                <a:latin typeface="League Spartan"/>
                <a:ea typeface="League Spartan"/>
                <a:cs typeface="League Spartan"/>
                <a:sym typeface="League Spartan"/>
              </a:rPr>
              <a:t>Case Study</a:t>
            </a:r>
          </a:p>
        </p:txBody>
      </p:sp>
      <p:sp>
        <p:nvSpPr>
          <p:cNvPr id="5" name="TextBox 5"/>
          <p:cNvSpPr txBox="1"/>
          <p:nvPr/>
        </p:nvSpPr>
        <p:spPr>
          <a:xfrm>
            <a:off x="2184777" y="1943100"/>
            <a:ext cx="3870752" cy="488595"/>
          </a:xfrm>
          <a:prstGeom prst="rect">
            <a:avLst/>
          </a:prstGeom>
        </p:spPr>
        <p:txBody>
          <a:bodyPr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The Challenge</a:t>
            </a:r>
          </a:p>
        </p:txBody>
      </p:sp>
      <p:sp>
        <p:nvSpPr>
          <p:cNvPr id="7" name="TextBox 7"/>
          <p:cNvSpPr txBox="1"/>
          <p:nvPr/>
        </p:nvSpPr>
        <p:spPr>
          <a:xfrm>
            <a:off x="2184776" y="5349072"/>
            <a:ext cx="9036725"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The Solution: Intelligent Transport System (ITS)</a:t>
            </a:r>
          </a:p>
        </p:txBody>
      </p:sp>
      <p:sp>
        <p:nvSpPr>
          <p:cNvPr id="9" name="TextBox 9"/>
          <p:cNvSpPr txBox="1"/>
          <p:nvPr/>
        </p:nvSpPr>
        <p:spPr>
          <a:xfrm>
            <a:off x="1817449" y="2835581"/>
            <a:ext cx="8711823" cy="2144946"/>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FFFFFF"/>
                </a:solidFill>
                <a:latin typeface="Blinker"/>
                <a:ea typeface="Blinker"/>
                <a:cs typeface="Blinker"/>
                <a:sym typeface="Blinker"/>
              </a:rPr>
              <a:t>Singapore is a small island nation with limited space and a growing population (estimated at 5.87 million people - with over 1,008,318 registered vehicles in Singapore). Building more roads wasn’t a sustainable option, so the government needed smarter ways to manage traffic and mobility.</a:t>
            </a:r>
          </a:p>
        </p:txBody>
      </p:sp>
      <p:sp>
        <p:nvSpPr>
          <p:cNvPr id="11" name="TextBox 11"/>
          <p:cNvSpPr txBox="1"/>
          <p:nvPr/>
        </p:nvSpPr>
        <p:spPr>
          <a:xfrm>
            <a:off x="1817449" y="6137742"/>
            <a:ext cx="8711823" cy="3858236"/>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FFFFFF"/>
                </a:solidFill>
                <a:latin typeface="Blinker"/>
                <a:ea typeface="Blinker"/>
                <a:cs typeface="Blinker"/>
                <a:sym typeface="Blinker"/>
              </a:rPr>
              <a:t>The ITS is a suite of technologies that work in unison to monitor, manage and optimize traffic flow. Some key components were:</a:t>
            </a:r>
          </a:p>
          <a:p>
            <a:pPr marL="800100" lvl="1" indent="-342900">
              <a:lnSpc>
                <a:spcPts val="3359"/>
              </a:lnSpc>
              <a:spcBef>
                <a:spcPct val="0"/>
              </a:spcBef>
              <a:buFont typeface="Arial" panose="020B0604020202020204" pitchFamily="34" charset="0"/>
              <a:buChar char="•"/>
            </a:pPr>
            <a:r>
              <a:rPr lang="en-US" sz="1400" b="1" u="sng" dirty="0">
                <a:solidFill>
                  <a:srgbClr val="FFFFFF"/>
                </a:solidFill>
                <a:latin typeface="Blinker"/>
                <a:ea typeface="Blinker"/>
                <a:cs typeface="Blinker"/>
                <a:sym typeface="Blinker"/>
              </a:rPr>
              <a:t>Electronic Road Pricing (ERP) </a:t>
            </a:r>
            <a:r>
              <a:rPr lang="en-US" sz="1400" dirty="0">
                <a:solidFill>
                  <a:srgbClr val="FFFFFF"/>
                </a:solidFill>
                <a:latin typeface="Blinker"/>
                <a:ea typeface="Blinker"/>
                <a:cs typeface="Blinker"/>
                <a:sym typeface="Blinker"/>
              </a:rPr>
              <a:t>is a dynamic tolling system that automatically charges drivers higher fees during peak hours to help manage congestion.</a:t>
            </a:r>
          </a:p>
          <a:p>
            <a:pPr marL="800100" lvl="1" indent="-342900">
              <a:lnSpc>
                <a:spcPts val="3359"/>
              </a:lnSpc>
              <a:spcBef>
                <a:spcPct val="0"/>
              </a:spcBef>
              <a:buFont typeface="Arial" panose="020B0604020202020204" pitchFamily="34" charset="0"/>
              <a:buChar char="•"/>
            </a:pPr>
            <a:r>
              <a:rPr lang="en-US" sz="1400" b="1" u="sng" dirty="0">
                <a:solidFill>
                  <a:srgbClr val="FFFFFF"/>
                </a:solidFill>
                <a:latin typeface="Blinker"/>
                <a:ea typeface="Blinker"/>
                <a:cs typeface="Blinker"/>
                <a:sym typeface="Blinker"/>
              </a:rPr>
              <a:t>GLIDE </a:t>
            </a:r>
            <a:r>
              <a:rPr lang="en-US" sz="1400" dirty="0">
                <a:solidFill>
                  <a:srgbClr val="FFFFFF"/>
                </a:solidFill>
                <a:latin typeface="Blinker"/>
                <a:ea typeface="Blinker"/>
                <a:cs typeface="Blinker"/>
                <a:sym typeface="Blinker"/>
              </a:rPr>
              <a:t>is an AI-based traffic light system that adjusts green light timing in real time to improve traffic flow.</a:t>
            </a:r>
          </a:p>
          <a:p>
            <a:pPr marL="800100" lvl="1" indent="-342900">
              <a:lnSpc>
                <a:spcPts val="3359"/>
              </a:lnSpc>
              <a:spcBef>
                <a:spcPct val="0"/>
              </a:spcBef>
              <a:buFont typeface="Arial" panose="020B0604020202020204" pitchFamily="34" charset="0"/>
              <a:buChar char="•"/>
            </a:pPr>
            <a:r>
              <a:rPr lang="en-US" sz="1400" b="1" u="sng" dirty="0">
                <a:solidFill>
                  <a:srgbClr val="FFFFFF"/>
                </a:solidFill>
                <a:latin typeface="Blinker"/>
                <a:ea typeface="Blinker"/>
                <a:cs typeface="Blinker"/>
                <a:sym typeface="Blinker"/>
              </a:rPr>
              <a:t>EMAS</a:t>
            </a:r>
            <a:r>
              <a:rPr lang="en-US" sz="1400" dirty="0">
                <a:solidFill>
                  <a:srgbClr val="FFFFFF"/>
                </a:solidFill>
                <a:latin typeface="Blinker"/>
                <a:ea typeface="Blinker"/>
                <a:cs typeface="Blinker"/>
                <a:sym typeface="Blinker"/>
              </a:rPr>
              <a:t> uses cameras and sensors to detect accidents or breakdowns and then dispatches assistance while updating digital signs with route information.</a:t>
            </a:r>
          </a:p>
          <a:p>
            <a:pPr marL="800100" lvl="1" indent="-342900">
              <a:lnSpc>
                <a:spcPts val="3359"/>
              </a:lnSpc>
              <a:spcBef>
                <a:spcPct val="0"/>
              </a:spcBef>
              <a:buFont typeface="Arial" panose="020B0604020202020204" pitchFamily="34" charset="0"/>
              <a:buChar char="•"/>
            </a:pPr>
            <a:r>
              <a:rPr lang="en-US" sz="1400" dirty="0">
                <a:solidFill>
                  <a:srgbClr val="FFFFFF"/>
                </a:solidFill>
                <a:latin typeface="Blinker"/>
                <a:ea typeface="Blinker"/>
                <a:cs typeface="Blinker"/>
                <a:sym typeface="Blinker"/>
              </a:rPr>
              <a:t> </a:t>
            </a:r>
            <a:r>
              <a:rPr lang="en-US" sz="1400" b="1" u="sng" dirty="0">
                <a:solidFill>
                  <a:srgbClr val="FFFFFF"/>
                </a:solidFill>
                <a:latin typeface="Blinker"/>
                <a:ea typeface="Blinker"/>
                <a:cs typeface="Blinker"/>
                <a:sym typeface="Blinker"/>
              </a:rPr>
              <a:t>iTransport</a:t>
            </a:r>
            <a:r>
              <a:rPr lang="en-US" sz="1400" dirty="0">
                <a:solidFill>
                  <a:srgbClr val="FFFFFF"/>
                </a:solidFill>
                <a:latin typeface="Blinker"/>
                <a:ea typeface="Blinker"/>
                <a:cs typeface="Blinker"/>
                <a:sym typeface="Blinker"/>
              </a:rPr>
              <a:t> is a smart system that pulls together info from across the city so operators can make better decisions and keep commuters in the loop with real-time updates.</a:t>
            </a:r>
          </a:p>
        </p:txBody>
      </p:sp>
      <p:grpSp>
        <p:nvGrpSpPr>
          <p:cNvPr id="13" name="Group 13"/>
          <p:cNvGrpSpPr>
            <a:grpSpLocks noChangeAspect="1"/>
          </p:cNvGrpSpPr>
          <p:nvPr/>
        </p:nvGrpSpPr>
        <p:grpSpPr>
          <a:xfrm>
            <a:off x="8665508" y="-692757"/>
            <a:ext cx="1473813" cy="147380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nvGrpSpPr>
          <p:cNvPr id="15" name="Group 15"/>
          <p:cNvGrpSpPr>
            <a:grpSpLocks noChangeAspect="1"/>
          </p:cNvGrpSpPr>
          <p:nvPr/>
        </p:nvGrpSpPr>
        <p:grpSpPr>
          <a:xfrm rot="-6768094">
            <a:off x="9637821" y="9180645"/>
            <a:ext cx="3699620" cy="3699605"/>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nvGrpSpPr>
          <p:cNvPr id="17" name="Group 17"/>
          <p:cNvGrpSpPr/>
          <p:nvPr/>
        </p:nvGrpSpPr>
        <p:grpSpPr>
          <a:xfrm>
            <a:off x="724929" y="2095500"/>
            <a:ext cx="1092520" cy="1113396"/>
            <a:chOff x="0" y="0"/>
            <a:chExt cx="1456694" cy="1484528"/>
          </a:xfrm>
        </p:grpSpPr>
        <p:sp>
          <p:nvSpPr>
            <p:cNvPr id="18" name="Freeform 18"/>
            <p:cNvSpPr/>
            <p:nvPr/>
          </p:nvSpPr>
          <p:spPr>
            <a:xfrm>
              <a:off x="0" y="0"/>
              <a:ext cx="1456694" cy="1484528"/>
            </a:xfrm>
            <a:custGeom>
              <a:avLst/>
              <a:gdLst/>
              <a:ahLst/>
              <a:cxnLst/>
              <a:rect l="l" t="t" r="r" b="b"/>
              <a:pathLst>
                <a:path w="1456694" h="1484528">
                  <a:moveTo>
                    <a:pt x="0" y="0"/>
                  </a:moveTo>
                  <a:lnTo>
                    <a:pt x="1456694" y="0"/>
                  </a:lnTo>
                  <a:lnTo>
                    <a:pt x="1456694" y="1484528"/>
                  </a:lnTo>
                  <a:lnTo>
                    <a:pt x="0" y="1484528"/>
                  </a:lnTo>
                  <a:lnTo>
                    <a:pt x="0" y="0"/>
                  </a:lnTo>
                  <a:close/>
                </a:path>
              </a:pathLst>
            </a:custGeom>
            <a:blipFill>
              <a:blip r:embed="rId5"/>
              <a:stretch>
                <a:fillRect/>
              </a:stretch>
            </a:blipFill>
          </p:spPr>
          <p:txBody>
            <a:bodyPr/>
            <a:lstStyle/>
            <a:p>
              <a:endParaRPr lang="en-US"/>
            </a:p>
          </p:txBody>
        </p:sp>
        <p:grpSp>
          <p:nvGrpSpPr>
            <p:cNvPr id="19" name="Group 19"/>
            <p:cNvGrpSpPr>
              <a:grpSpLocks noChangeAspect="1"/>
            </p:cNvGrpSpPr>
            <p:nvPr/>
          </p:nvGrpSpPr>
          <p:grpSpPr>
            <a:xfrm>
              <a:off x="282768" y="296687"/>
              <a:ext cx="891158" cy="891154"/>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FF66C4">
                      <a:alpha val="100000"/>
                    </a:srgbClr>
                  </a:gs>
                  <a:gs pos="100000">
                    <a:srgbClr val="FFDE59">
                      <a:alpha val="100000"/>
                    </a:srgbClr>
                  </a:gs>
                </a:gsLst>
                <a:lin ang="0"/>
              </a:gradFill>
              <a:ln w="12700">
                <a:solidFill>
                  <a:srgbClr val="000000"/>
                </a:solidFill>
              </a:ln>
            </p:spPr>
            <p:txBody>
              <a:bodyPr/>
              <a:lstStyle/>
              <a:p>
                <a:endParaRPr lang="en-US"/>
              </a:p>
            </p:txBody>
          </p:sp>
        </p:grpSp>
      </p:grpSp>
      <p:grpSp>
        <p:nvGrpSpPr>
          <p:cNvPr id="25" name="Group 25"/>
          <p:cNvGrpSpPr/>
          <p:nvPr/>
        </p:nvGrpSpPr>
        <p:grpSpPr>
          <a:xfrm>
            <a:off x="724929" y="5453847"/>
            <a:ext cx="1092520" cy="1113396"/>
            <a:chOff x="0" y="0"/>
            <a:chExt cx="1456694" cy="1484528"/>
          </a:xfrm>
        </p:grpSpPr>
        <p:sp>
          <p:nvSpPr>
            <p:cNvPr id="26" name="Freeform 26"/>
            <p:cNvSpPr/>
            <p:nvPr/>
          </p:nvSpPr>
          <p:spPr>
            <a:xfrm>
              <a:off x="0" y="0"/>
              <a:ext cx="1456694" cy="1484528"/>
            </a:xfrm>
            <a:custGeom>
              <a:avLst/>
              <a:gdLst/>
              <a:ahLst/>
              <a:cxnLst/>
              <a:rect l="l" t="t" r="r" b="b"/>
              <a:pathLst>
                <a:path w="1456694" h="1484528">
                  <a:moveTo>
                    <a:pt x="0" y="0"/>
                  </a:moveTo>
                  <a:lnTo>
                    <a:pt x="1456694" y="0"/>
                  </a:lnTo>
                  <a:lnTo>
                    <a:pt x="1456694" y="1484528"/>
                  </a:lnTo>
                  <a:lnTo>
                    <a:pt x="0" y="1484528"/>
                  </a:lnTo>
                  <a:lnTo>
                    <a:pt x="0" y="0"/>
                  </a:lnTo>
                  <a:close/>
                </a:path>
              </a:pathLst>
            </a:custGeom>
            <a:blipFill>
              <a:blip r:embed="rId5"/>
              <a:stretch>
                <a:fillRect/>
              </a:stretch>
            </a:blipFill>
          </p:spPr>
          <p:txBody>
            <a:bodyPr/>
            <a:lstStyle/>
            <a:p>
              <a:endParaRPr lang="en-US"/>
            </a:p>
          </p:txBody>
        </p:sp>
        <p:grpSp>
          <p:nvGrpSpPr>
            <p:cNvPr id="27" name="Group 27"/>
            <p:cNvGrpSpPr>
              <a:grpSpLocks noChangeAspect="1"/>
            </p:cNvGrpSpPr>
            <p:nvPr/>
          </p:nvGrpSpPr>
          <p:grpSpPr>
            <a:xfrm>
              <a:off x="282768" y="296687"/>
              <a:ext cx="891158" cy="891154"/>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FF66C4">
                      <a:alpha val="100000"/>
                    </a:srgbClr>
                  </a:gs>
                  <a:gs pos="100000">
                    <a:srgbClr val="FFDE59">
                      <a:alpha val="100000"/>
                    </a:srgbClr>
                  </a:gs>
                </a:gsLst>
                <a:lin ang="0"/>
              </a:gradFill>
              <a:ln w="12700">
                <a:solidFill>
                  <a:srgbClr val="000000"/>
                </a:solidFill>
              </a:ln>
            </p:spPr>
            <p:txBody>
              <a:bodyPr/>
              <a:lstStyle/>
              <a:p>
                <a:endParaRPr lang="en-US"/>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860601" y="1170437"/>
            <a:ext cx="9941541" cy="994150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076" r="-23076"/>
              </a:stretch>
            </a:blipFill>
          </p:spPr>
          <p:txBody>
            <a:bodyPr/>
            <a:lstStyle/>
            <a:p>
              <a:endParaRPr lang="en-US"/>
            </a:p>
          </p:txBody>
        </p:sp>
      </p:grpSp>
      <p:grpSp>
        <p:nvGrpSpPr>
          <p:cNvPr id="4" name="Group 4"/>
          <p:cNvGrpSpPr/>
          <p:nvPr/>
        </p:nvGrpSpPr>
        <p:grpSpPr>
          <a:xfrm>
            <a:off x="-409798" y="393483"/>
            <a:ext cx="9256989" cy="10526926"/>
            <a:chOff x="0" y="0"/>
            <a:chExt cx="12342652" cy="14035901"/>
          </a:xfrm>
        </p:grpSpPr>
        <p:pic>
          <p:nvPicPr>
            <p:cNvPr id="5" name="Picture 5"/>
            <p:cNvPicPr>
              <a:picLocks noChangeAspect="1"/>
            </p:cNvPicPr>
            <p:nvPr/>
          </p:nvPicPr>
          <p:blipFill>
            <a:blip r:embed="rId4"/>
            <a:srcRect l="535" r="535" b="21249"/>
            <a:stretch>
              <a:fillRect/>
            </a:stretch>
          </p:blipFill>
          <p:spPr>
            <a:xfrm>
              <a:off x="0" y="0"/>
              <a:ext cx="12342652" cy="14035901"/>
            </a:xfrm>
            <a:prstGeom prst="rect">
              <a:avLst/>
            </a:prstGeom>
          </p:spPr>
        </p:pic>
      </p:grpSp>
      <p:sp>
        <p:nvSpPr>
          <p:cNvPr id="6" name="TextBox 6"/>
          <p:cNvSpPr txBox="1"/>
          <p:nvPr/>
        </p:nvSpPr>
        <p:spPr>
          <a:xfrm>
            <a:off x="9372600" y="1409700"/>
            <a:ext cx="7635393" cy="1384995"/>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FAFF19"/>
                </a:solidFill>
                <a:latin typeface="League Spartan"/>
                <a:ea typeface="League Spartan"/>
                <a:cs typeface="League Spartan"/>
                <a:sym typeface="League Spartan"/>
              </a:rPr>
              <a:t>Impact</a:t>
            </a:r>
          </a:p>
        </p:txBody>
      </p:sp>
      <p:sp>
        <p:nvSpPr>
          <p:cNvPr id="7" name="TextBox 7"/>
          <p:cNvSpPr txBox="1"/>
          <p:nvPr/>
        </p:nvSpPr>
        <p:spPr>
          <a:xfrm>
            <a:off x="9440811" y="2726124"/>
            <a:ext cx="8458200" cy="1272913"/>
          </a:xfrm>
          <a:prstGeom prst="rect">
            <a:avLst/>
          </a:prstGeom>
        </p:spPr>
        <p:txBody>
          <a:bodyPr wrap="square" lIns="0" tIns="0" rIns="0" bIns="0" rtlCol="0" anchor="t">
            <a:spAutoFit/>
          </a:bodyPr>
          <a:lstStyle/>
          <a:p>
            <a:pPr>
              <a:lnSpc>
                <a:spcPts val="3359"/>
              </a:lnSpc>
            </a:pPr>
            <a:r>
              <a:rPr lang="en-US" sz="2400" dirty="0">
                <a:solidFill>
                  <a:srgbClr val="FFFFFF"/>
                </a:solidFill>
                <a:latin typeface="Blinker"/>
                <a:ea typeface="Blinker"/>
                <a:cs typeface="Blinker"/>
                <a:sym typeface="Blinker"/>
              </a:rPr>
              <a:t>The city of Pittsburgh put in traffic lights that adjust on their own, based on how busy the roads are. This helped cut travel time by 25% and reduced how long cars sit in traffic by over 40%</a:t>
            </a:r>
          </a:p>
        </p:txBody>
      </p:sp>
      <p:grpSp>
        <p:nvGrpSpPr>
          <p:cNvPr id="8" name="Group 8"/>
          <p:cNvGrpSpPr>
            <a:grpSpLocks noChangeAspect="1"/>
          </p:cNvGrpSpPr>
          <p:nvPr/>
        </p:nvGrpSpPr>
        <p:grpSpPr>
          <a:xfrm rot="-9605039">
            <a:off x="16485593" y="8522694"/>
            <a:ext cx="1273305" cy="127330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grpSp>
        <p:nvGrpSpPr>
          <p:cNvPr id="10" name="Group 10"/>
          <p:cNvGrpSpPr>
            <a:grpSpLocks noChangeAspect="1"/>
          </p:cNvGrpSpPr>
          <p:nvPr/>
        </p:nvGrpSpPr>
        <p:grpSpPr>
          <a:xfrm rot="-9605039">
            <a:off x="13258553" y="-1668303"/>
            <a:ext cx="3078357" cy="3078345"/>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12" name="TextBox 6">
            <a:extLst>
              <a:ext uri="{FF2B5EF4-FFF2-40B4-BE49-F238E27FC236}">
                <a16:creationId xmlns:a16="http://schemas.microsoft.com/office/drawing/2014/main" id="{CD389567-65ED-BA20-FB79-AF3DD958EF44}"/>
              </a:ext>
            </a:extLst>
          </p:cNvPr>
          <p:cNvSpPr txBox="1"/>
          <p:nvPr/>
        </p:nvSpPr>
        <p:spPr>
          <a:xfrm>
            <a:off x="9372600" y="4305300"/>
            <a:ext cx="7635393" cy="1384995"/>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FAFF19"/>
                </a:solidFill>
                <a:latin typeface="League Spartan"/>
                <a:ea typeface="League Spartan"/>
                <a:cs typeface="League Spartan"/>
                <a:sym typeface="League Spartan"/>
              </a:rPr>
              <a:t>Benefits</a:t>
            </a:r>
          </a:p>
        </p:txBody>
      </p:sp>
      <p:sp>
        <p:nvSpPr>
          <p:cNvPr id="13" name="TextBox 7">
            <a:extLst>
              <a:ext uri="{FF2B5EF4-FFF2-40B4-BE49-F238E27FC236}">
                <a16:creationId xmlns:a16="http://schemas.microsoft.com/office/drawing/2014/main" id="{DDACD18D-4BA5-86CE-1A7D-BB44F39807D6}"/>
              </a:ext>
            </a:extLst>
          </p:cNvPr>
          <p:cNvSpPr txBox="1"/>
          <p:nvPr/>
        </p:nvSpPr>
        <p:spPr>
          <a:xfrm>
            <a:off x="9144000" y="5520980"/>
            <a:ext cx="6202863" cy="3889013"/>
          </a:xfrm>
          <a:prstGeom prst="rect">
            <a:avLst/>
          </a:prstGeom>
        </p:spPr>
        <p:txBody>
          <a:bodyPr lIns="0" tIns="0" rIns="0" bIns="0" rtlCol="0" anchor="t">
            <a:spAutoFit/>
          </a:bodyPr>
          <a:lstStyle/>
          <a:p>
            <a:pPr marL="342900" indent="-342900">
              <a:lnSpc>
                <a:spcPts val="3359"/>
              </a:lnSpc>
              <a:buFont typeface="Arial" panose="020B0604020202020204" pitchFamily="34" charset="0"/>
              <a:buChar char="•"/>
            </a:pPr>
            <a:r>
              <a:rPr lang="en-US" sz="2400" dirty="0">
                <a:solidFill>
                  <a:srgbClr val="FFFFFF"/>
                </a:solidFill>
                <a:latin typeface="Blinker"/>
                <a:ea typeface="Blinker"/>
                <a:cs typeface="Blinker"/>
                <a:sym typeface="Blinker"/>
              </a:rPr>
              <a:t>AI can help spot accidents or dangerous situations faster, so emergency crews can get there quickly and prevent bigger problems.</a:t>
            </a:r>
          </a:p>
          <a:p>
            <a:pPr marL="342900" indent="-342900">
              <a:lnSpc>
                <a:spcPts val="3359"/>
              </a:lnSpc>
              <a:buFont typeface="Arial" panose="020B0604020202020204" pitchFamily="34" charset="0"/>
              <a:buChar char="•"/>
            </a:pPr>
            <a:r>
              <a:rPr lang="en-US" sz="2400" dirty="0">
                <a:solidFill>
                  <a:srgbClr val="FFFFFF"/>
                </a:solidFill>
                <a:latin typeface="Blinker"/>
                <a:ea typeface="Blinker"/>
                <a:cs typeface="Blinker"/>
                <a:sym typeface="Blinker"/>
              </a:rPr>
              <a:t>By easing traffic and improving public transit timing, AI helps save fuel, cut pollution, and make commuting more reliable. </a:t>
            </a:r>
          </a:p>
          <a:p>
            <a:pPr marL="342900" indent="-342900">
              <a:lnSpc>
                <a:spcPts val="3359"/>
              </a:lnSpc>
              <a:buFont typeface="Arial" panose="020B0604020202020204" pitchFamily="34" charset="0"/>
              <a:buChar char="•"/>
            </a:pPr>
            <a:r>
              <a:rPr lang="en-US" sz="2400" dirty="0">
                <a:solidFill>
                  <a:srgbClr val="FFFFFF"/>
                </a:solidFill>
                <a:latin typeface="Blinker"/>
                <a:ea typeface="Blinker"/>
                <a:cs typeface="Blinker"/>
                <a:sym typeface="Blinker"/>
              </a:rPr>
              <a:t>Anecdotal feedback and pilot studies did highlight positive public perception</a:t>
            </a:r>
          </a:p>
          <a:p>
            <a:pPr marL="342900" indent="-342900">
              <a:lnSpc>
                <a:spcPts val="3359"/>
              </a:lnSpc>
              <a:buFont typeface="Arial" panose="020B0604020202020204" pitchFamily="34" charset="0"/>
              <a:buChar char="•"/>
            </a:pPr>
            <a:endParaRPr lang="en-US" sz="2400" dirty="0">
              <a:solidFill>
                <a:srgbClr val="FFFFFF"/>
              </a:solidFill>
              <a:latin typeface="Blinker"/>
              <a:ea typeface="Blinker"/>
              <a:cs typeface="Blinker"/>
              <a:sym typeface="Blink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92629" y="-3280774"/>
            <a:ext cx="11331659" cy="1133161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3076" r="-23076"/>
              </a:stretch>
            </a:blipFill>
          </p:spPr>
          <p:txBody>
            <a:bodyPr/>
            <a:lstStyle/>
            <a:p>
              <a:endParaRPr lang="en-US"/>
            </a:p>
          </p:txBody>
        </p:sp>
      </p:grpSp>
      <p:grpSp>
        <p:nvGrpSpPr>
          <p:cNvPr id="7" name="Group 7"/>
          <p:cNvGrpSpPr>
            <a:grpSpLocks noChangeAspect="1"/>
          </p:cNvGrpSpPr>
          <p:nvPr/>
        </p:nvGrpSpPr>
        <p:grpSpPr>
          <a:xfrm>
            <a:off x="11111678" y="7200900"/>
            <a:ext cx="2260251" cy="226024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grpSp>
        <p:nvGrpSpPr>
          <p:cNvPr id="9" name="Group 9"/>
          <p:cNvGrpSpPr>
            <a:grpSpLocks noChangeAspect="1"/>
          </p:cNvGrpSpPr>
          <p:nvPr/>
        </p:nvGrpSpPr>
        <p:grpSpPr>
          <a:xfrm>
            <a:off x="1028700" y="778052"/>
            <a:ext cx="1001229" cy="1001225"/>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sp>
        <p:nvSpPr>
          <p:cNvPr id="12" name="TextBox 12"/>
          <p:cNvSpPr txBox="1"/>
          <p:nvPr/>
        </p:nvSpPr>
        <p:spPr>
          <a:xfrm>
            <a:off x="1143000" y="2295990"/>
            <a:ext cx="7378075" cy="1376643"/>
          </a:xfrm>
          <a:prstGeom prst="rect">
            <a:avLst/>
          </a:prstGeom>
        </p:spPr>
        <p:txBody>
          <a:bodyPr lIns="0" tIns="0" rIns="0" bIns="0" rtlCol="0" anchor="t">
            <a:spAutoFit/>
          </a:bodyPr>
          <a:lstStyle/>
          <a:p>
            <a:pPr marL="0" lvl="0" indent="0" algn="just">
              <a:lnSpc>
                <a:spcPts val="10800"/>
              </a:lnSpc>
              <a:spcBef>
                <a:spcPct val="0"/>
              </a:spcBef>
            </a:pPr>
            <a:r>
              <a:rPr lang="en-US" sz="9000" dirty="0">
                <a:solidFill>
                  <a:srgbClr val="FAFF19"/>
                </a:solidFill>
                <a:latin typeface="League Spartan"/>
                <a:ea typeface="League Spartan"/>
                <a:cs typeface="League Spartan"/>
                <a:sym typeface="League Spartan"/>
              </a:rPr>
              <a:t>Challenges</a:t>
            </a:r>
          </a:p>
        </p:txBody>
      </p:sp>
      <p:sp>
        <p:nvSpPr>
          <p:cNvPr id="13" name="TextBox 13"/>
          <p:cNvSpPr txBox="1"/>
          <p:nvPr/>
        </p:nvSpPr>
        <p:spPr>
          <a:xfrm>
            <a:off x="1136649" y="3716237"/>
            <a:ext cx="9949630" cy="1579663"/>
          </a:xfrm>
          <a:prstGeom prst="rect">
            <a:avLst/>
          </a:prstGeom>
        </p:spPr>
        <p:txBody>
          <a:bodyPr wrap="square" lIns="0" tIns="0" rIns="0" bIns="0" rtlCol="0" anchor="t">
            <a:spAutoFit/>
          </a:bodyPr>
          <a:lstStyle/>
          <a:p>
            <a:pPr marL="0" lvl="0" indent="0" algn="l">
              <a:lnSpc>
                <a:spcPts val="4160"/>
              </a:lnSpc>
              <a:spcBef>
                <a:spcPct val="0"/>
              </a:spcBef>
            </a:pPr>
            <a:r>
              <a:rPr lang="en-US" sz="3200" u="none" dirty="0">
                <a:solidFill>
                  <a:srgbClr val="FFFFFF"/>
                </a:solidFill>
                <a:latin typeface="Blinker"/>
                <a:ea typeface="Blinker"/>
                <a:cs typeface="Blinker"/>
                <a:sym typeface="Blinker"/>
              </a:rPr>
              <a:t>AI systems need a lot of high-quality, real-time data to work well—but collecting that data across an entire city can be expensive, complicated, and raise privacy concerns.</a:t>
            </a:r>
          </a:p>
        </p:txBody>
      </p:sp>
      <p:sp>
        <p:nvSpPr>
          <p:cNvPr id="15" name="TextBox 12">
            <a:extLst>
              <a:ext uri="{FF2B5EF4-FFF2-40B4-BE49-F238E27FC236}">
                <a16:creationId xmlns:a16="http://schemas.microsoft.com/office/drawing/2014/main" id="{BF2D1169-EBE2-3196-401F-80CE12A679A5}"/>
              </a:ext>
            </a:extLst>
          </p:cNvPr>
          <p:cNvSpPr txBox="1"/>
          <p:nvPr/>
        </p:nvSpPr>
        <p:spPr>
          <a:xfrm>
            <a:off x="1143000" y="6210300"/>
            <a:ext cx="7378075" cy="1376643"/>
          </a:xfrm>
          <a:prstGeom prst="rect">
            <a:avLst/>
          </a:prstGeom>
        </p:spPr>
        <p:txBody>
          <a:bodyPr lIns="0" tIns="0" rIns="0" bIns="0" rtlCol="0" anchor="t">
            <a:spAutoFit/>
          </a:bodyPr>
          <a:lstStyle/>
          <a:p>
            <a:pPr marL="0" lvl="0" indent="0" algn="just">
              <a:lnSpc>
                <a:spcPts val="10800"/>
              </a:lnSpc>
              <a:spcBef>
                <a:spcPct val="0"/>
              </a:spcBef>
            </a:pPr>
            <a:r>
              <a:rPr lang="en-US" sz="9000" dirty="0">
                <a:solidFill>
                  <a:srgbClr val="FAFF19"/>
                </a:solidFill>
                <a:latin typeface="League Spartan"/>
                <a:ea typeface="League Spartan"/>
                <a:cs typeface="League Spartan"/>
                <a:sym typeface="League Spartan"/>
              </a:rPr>
              <a:t>Risks</a:t>
            </a:r>
          </a:p>
        </p:txBody>
      </p:sp>
      <p:sp>
        <p:nvSpPr>
          <p:cNvPr id="4" name="Freeform 4"/>
          <p:cNvSpPr/>
          <p:nvPr/>
        </p:nvSpPr>
        <p:spPr>
          <a:xfrm>
            <a:off x="13371929" y="-357"/>
            <a:ext cx="4352416" cy="9965668"/>
          </a:xfrm>
          <a:custGeom>
            <a:avLst/>
            <a:gdLst/>
            <a:ahLst/>
            <a:cxnLst/>
            <a:rect l="l" t="t" r="r" b="b"/>
            <a:pathLst>
              <a:path w="4352416" h="15338912">
                <a:moveTo>
                  <a:pt x="0" y="0"/>
                </a:moveTo>
                <a:lnTo>
                  <a:pt x="4352416" y="0"/>
                </a:lnTo>
                <a:lnTo>
                  <a:pt x="4352416" y="15338913"/>
                </a:lnTo>
                <a:lnTo>
                  <a:pt x="0" y="15338913"/>
                </a:lnTo>
                <a:lnTo>
                  <a:pt x="0" y="0"/>
                </a:lnTo>
                <a:close/>
              </a:path>
            </a:pathLst>
          </a:custGeom>
          <a:blipFill>
            <a:blip r:embed="rId5"/>
            <a:stretch>
              <a:fillRect/>
            </a:stretch>
          </a:blipFill>
        </p:spPr>
        <p:txBody>
          <a:bodyPr/>
          <a:lstStyle/>
          <a:p>
            <a:endParaRPr lang="en-US"/>
          </a:p>
        </p:txBody>
      </p:sp>
      <p:sp>
        <p:nvSpPr>
          <p:cNvPr id="16" name="TextBox 13">
            <a:extLst>
              <a:ext uri="{FF2B5EF4-FFF2-40B4-BE49-F238E27FC236}">
                <a16:creationId xmlns:a16="http://schemas.microsoft.com/office/drawing/2014/main" id="{2A80F3BF-28CF-9CBB-9EC2-EA32FD562541}"/>
              </a:ext>
            </a:extLst>
          </p:cNvPr>
          <p:cNvSpPr txBox="1"/>
          <p:nvPr/>
        </p:nvSpPr>
        <p:spPr>
          <a:xfrm>
            <a:off x="1136649" y="7597228"/>
            <a:ext cx="9949630" cy="2118272"/>
          </a:xfrm>
          <a:prstGeom prst="rect">
            <a:avLst/>
          </a:prstGeom>
        </p:spPr>
        <p:txBody>
          <a:bodyPr wrap="square" lIns="0" tIns="0" rIns="0" bIns="0" rtlCol="0" anchor="t">
            <a:spAutoFit/>
          </a:bodyPr>
          <a:lstStyle/>
          <a:p>
            <a:pPr marL="0" lvl="0" indent="0" algn="l">
              <a:lnSpc>
                <a:spcPts val="4160"/>
              </a:lnSpc>
              <a:spcBef>
                <a:spcPct val="0"/>
              </a:spcBef>
            </a:pPr>
            <a:r>
              <a:rPr lang="en-US" sz="3200" u="none" dirty="0">
                <a:solidFill>
                  <a:srgbClr val="FFFFFF"/>
                </a:solidFill>
                <a:latin typeface="Blinker"/>
                <a:ea typeface="Blinker"/>
                <a:cs typeface="Blinker"/>
                <a:sym typeface="Blinker"/>
              </a:rPr>
              <a:t>If an AI system misinterprets data—like failing to detect a pedestrian or misjudging traffic flow—it could lead to safety issues, such as accidents or poor emergency response.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02597" y="-1475471"/>
            <a:ext cx="14299999" cy="1429994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076" r="-23076"/>
              </a:stretch>
            </a:blipFill>
          </p:spPr>
          <p:txBody>
            <a:bodyPr/>
            <a:lstStyle/>
            <a:p>
              <a:endParaRPr lang="en-US"/>
            </a:p>
          </p:txBody>
        </p:sp>
      </p:grpSp>
      <p:sp>
        <p:nvSpPr>
          <p:cNvPr id="4" name="TextBox 4"/>
          <p:cNvSpPr txBox="1"/>
          <p:nvPr/>
        </p:nvSpPr>
        <p:spPr>
          <a:xfrm>
            <a:off x="3290421" y="1485900"/>
            <a:ext cx="12804764" cy="1384995"/>
          </a:xfrm>
          <a:prstGeom prst="rect">
            <a:avLst/>
          </a:prstGeom>
        </p:spPr>
        <p:txBody>
          <a:bodyPr lIns="0" tIns="0" rIns="0" bIns="0" rtlCol="0" anchor="t">
            <a:spAutoFit/>
          </a:bodyPr>
          <a:lstStyle/>
          <a:p>
            <a:pPr algn="ctr">
              <a:lnSpc>
                <a:spcPts val="10800"/>
              </a:lnSpc>
            </a:pPr>
            <a:r>
              <a:rPr lang="en-US" sz="9000" dirty="0">
                <a:solidFill>
                  <a:srgbClr val="FFFFFF"/>
                </a:solidFill>
                <a:latin typeface="League Spartan"/>
                <a:ea typeface="League Spartan"/>
                <a:cs typeface="League Spartan"/>
                <a:sym typeface="League Spartan"/>
              </a:rPr>
              <a:t>Future Trends</a:t>
            </a:r>
          </a:p>
        </p:txBody>
      </p:sp>
      <p:sp>
        <p:nvSpPr>
          <p:cNvPr id="5" name="TextBox 5"/>
          <p:cNvSpPr txBox="1"/>
          <p:nvPr/>
        </p:nvSpPr>
        <p:spPr>
          <a:xfrm>
            <a:off x="3290421" y="2870895"/>
            <a:ext cx="12804764" cy="8286115"/>
          </a:xfrm>
          <a:prstGeom prst="rect">
            <a:avLst/>
          </a:prstGeom>
        </p:spPr>
        <p:txBody>
          <a:bodyPr lIns="0" tIns="0" rIns="0" bIns="0" rtlCol="0" anchor="t">
            <a:spAutoFit/>
          </a:bodyPr>
          <a:lstStyle/>
          <a:p>
            <a:pPr marL="0" lvl="0" indent="0" algn="ctr">
              <a:lnSpc>
                <a:spcPts val="5040"/>
              </a:lnSpc>
              <a:spcBef>
                <a:spcPct val="0"/>
              </a:spcBef>
            </a:pPr>
            <a:r>
              <a:rPr lang="en-US" sz="3600" b="1" u="sng" dirty="0">
                <a:solidFill>
                  <a:srgbClr val="000000"/>
                </a:solidFill>
                <a:latin typeface="Blinker"/>
                <a:ea typeface="Blinker"/>
                <a:cs typeface="Blinker"/>
                <a:sym typeface="Blinker"/>
              </a:rPr>
              <a:t>Autonomous Delivery and Freight:</a:t>
            </a:r>
            <a:r>
              <a:rPr lang="en-US" sz="3600" dirty="0">
                <a:solidFill>
                  <a:srgbClr val="000000"/>
                </a:solidFill>
                <a:latin typeface="Blinker"/>
                <a:ea typeface="Blinker"/>
                <a:cs typeface="Blinker"/>
                <a:sym typeface="Blinker"/>
              </a:rPr>
              <a:t> Cities are starting to adopt self-driving delivery vehicles and drones for last-mile logistics. This reduces traffic from large trucks and speeds up deliveries—especially in dense urban areas.</a:t>
            </a:r>
          </a:p>
          <a:p>
            <a:pPr marL="0" lvl="0" indent="0" algn="ctr">
              <a:lnSpc>
                <a:spcPts val="5040"/>
              </a:lnSpc>
              <a:spcBef>
                <a:spcPct val="0"/>
              </a:spcBef>
            </a:pPr>
            <a:r>
              <a:rPr lang="en-US" sz="3600" dirty="0">
                <a:solidFill>
                  <a:srgbClr val="000000"/>
                </a:solidFill>
                <a:latin typeface="Blinker"/>
                <a:ea typeface="Blinker"/>
                <a:cs typeface="Blinker"/>
                <a:sym typeface="Blinker"/>
              </a:rPr>
              <a:t>Right now, Walmart is leading the charge in adopting delivery drones at scale in the U.S. They have completed over 150,000 drone deliveries since 2021. The drones deliver items like groceries, medicine, and small electronics in 30 minutes or less, with a range of up to six miles from each store</a:t>
            </a:r>
          </a:p>
          <a:p>
            <a:pPr marL="0" lvl="0" indent="0" algn="ctr">
              <a:lnSpc>
                <a:spcPts val="5040"/>
              </a:lnSpc>
              <a:spcBef>
                <a:spcPct val="0"/>
              </a:spcBef>
            </a:pPr>
            <a:endParaRPr lang="en-US" sz="3600" dirty="0">
              <a:solidFill>
                <a:srgbClr val="000000"/>
              </a:solidFill>
              <a:latin typeface="Blinker"/>
              <a:ea typeface="Blinker"/>
              <a:cs typeface="Blinker"/>
              <a:sym typeface="Blinker"/>
            </a:endParaRPr>
          </a:p>
          <a:p>
            <a:pPr marL="0" lvl="0" indent="0" algn="ctr">
              <a:lnSpc>
                <a:spcPts val="5040"/>
              </a:lnSpc>
              <a:spcBef>
                <a:spcPct val="0"/>
              </a:spcBef>
            </a:pPr>
            <a:endParaRPr lang="en-US" sz="3600" dirty="0">
              <a:solidFill>
                <a:srgbClr val="000000"/>
              </a:solidFill>
              <a:latin typeface="Blinker"/>
              <a:ea typeface="Blinker"/>
              <a:cs typeface="Blinker"/>
              <a:sym typeface="Blinker"/>
            </a:endParaRPr>
          </a:p>
          <a:p>
            <a:pPr marL="0" lvl="0" indent="0" algn="ctr">
              <a:lnSpc>
                <a:spcPts val="5040"/>
              </a:lnSpc>
              <a:spcBef>
                <a:spcPct val="0"/>
              </a:spcBef>
            </a:pPr>
            <a:endParaRPr lang="en-US" sz="3600" dirty="0">
              <a:solidFill>
                <a:srgbClr val="000000"/>
              </a:solidFill>
              <a:latin typeface="Blinker"/>
              <a:ea typeface="Blinker"/>
              <a:cs typeface="Blinker"/>
              <a:sym typeface="Blinker"/>
            </a:endParaRPr>
          </a:p>
          <a:p>
            <a:pPr marL="0" lvl="0" indent="0" algn="ctr">
              <a:lnSpc>
                <a:spcPts val="5040"/>
              </a:lnSpc>
              <a:spcBef>
                <a:spcPct val="0"/>
              </a:spcBef>
            </a:pPr>
            <a:endParaRPr lang="en-US" sz="3600" dirty="0">
              <a:solidFill>
                <a:srgbClr val="000000"/>
              </a:solidFill>
              <a:latin typeface="Blinker"/>
              <a:ea typeface="Blinker"/>
              <a:cs typeface="Blinker"/>
              <a:sym typeface="Blinker"/>
            </a:endParaRPr>
          </a:p>
        </p:txBody>
      </p:sp>
      <p:sp>
        <p:nvSpPr>
          <p:cNvPr id="6" name="Freeform 6"/>
          <p:cNvSpPr/>
          <p:nvPr/>
        </p:nvSpPr>
        <p:spPr>
          <a:xfrm>
            <a:off x="0" y="1"/>
            <a:ext cx="3648784" cy="10172700"/>
          </a:xfrm>
          <a:custGeom>
            <a:avLst/>
            <a:gdLst/>
            <a:ahLst/>
            <a:cxnLst/>
            <a:rect l="l" t="t" r="r" b="b"/>
            <a:pathLst>
              <a:path w="3648784" h="12859149">
                <a:moveTo>
                  <a:pt x="0" y="0"/>
                </a:moveTo>
                <a:lnTo>
                  <a:pt x="3648784" y="0"/>
                </a:lnTo>
                <a:lnTo>
                  <a:pt x="3648784" y="12859149"/>
                </a:lnTo>
                <a:lnTo>
                  <a:pt x="0" y="12859149"/>
                </a:lnTo>
                <a:lnTo>
                  <a:pt x="0" y="0"/>
                </a:lnTo>
                <a:close/>
              </a:path>
            </a:pathLst>
          </a:custGeom>
          <a:blipFill>
            <a:blip r:embed="rId4"/>
            <a:stretch>
              <a:fillRect/>
            </a:stretch>
          </a:blipFill>
        </p:spPr>
        <p:txBody>
          <a:bodyPr/>
          <a:lstStyle/>
          <a:p>
            <a:endParaRPr lang="en-US"/>
          </a:p>
        </p:txBody>
      </p:sp>
      <p:sp>
        <p:nvSpPr>
          <p:cNvPr id="7" name="Freeform 7"/>
          <p:cNvSpPr/>
          <p:nvPr/>
        </p:nvSpPr>
        <p:spPr>
          <a:xfrm>
            <a:off x="16985686" y="4893216"/>
            <a:ext cx="1831086" cy="5279485"/>
          </a:xfrm>
          <a:custGeom>
            <a:avLst/>
            <a:gdLst/>
            <a:ahLst/>
            <a:cxnLst/>
            <a:rect l="l" t="t" r="r" b="b"/>
            <a:pathLst>
              <a:path w="1831086" h="8229600">
                <a:moveTo>
                  <a:pt x="0" y="0"/>
                </a:moveTo>
                <a:lnTo>
                  <a:pt x="1831086" y="0"/>
                </a:lnTo>
                <a:lnTo>
                  <a:pt x="1831086" y="8229600"/>
                </a:lnTo>
                <a:lnTo>
                  <a:pt x="0" y="8229600"/>
                </a:lnTo>
                <a:lnTo>
                  <a:pt x="0" y="0"/>
                </a:lnTo>
                <a:close/>
              </a:path>
            </a:pathLst>
          </a:custGeom>
          <a:blipFill>
            <a:blip r:embed="rId5"/>
            <a:stretch>
              <a:fillRect/>
            </a:stretch>
          </a:blipFill>
        </p:spPr>
        <p:txBody>
          <a:bodyPr/>
          <a:lstStyle/>
          <a:p>
            <a:endParaRPr lang="en-US"/>
          </a:p>
        </p:txBody>
      </p:sp>
      <p:grpSp>
        <p:nvGrpSpPr>
          <p:cNvPr id="8" name="Group 8"/>
          <p:cNvGrpSpPr>
            <a:grpSpLocks noChangeAspect="1"/>
          </p:cNvGrpSpPr>
          <p:nvPr/>
        </p:nvGrpSpPr>
        <p:grpSpPr>
          <a:xfrm rot="-9605039">
            <a:off x="15041058" y="1099147"/>
            <a:ext cx="1827841" cy="182783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65337" y="6488123"/>
            <a:ext cx="15557326" cy="1376643"/>
          </a:xfrm>
          <a:prstGeom prst="rect">
            <a:avLst/>
          </a:prstGeom>
        </p:spPr>
        <p:txBody>
          <a:bodyPr lIns="0" tIns="0" rIns="0" bIns="0" rtlCol="0" anchor="t">
            <a:spAutoFit/>
          </a:bodyPr>
          <a:lstStyle/>
          <a:p>
            <a:pPr algn="ctr">
              <a:lnSpc>
                <a:spcPts val="10800"/>
              </a:lnSpc>
            </a:pPr>
            <a:r>
              <a:rPr lang="en-US" sz="9000" dirty="0">
                <a:solidFill>
                  <a:srgbClr val="FAFF19"/>
                </a:solidFill>
                <a:latin typeface="League Spartan"/>
                <a:ea typeface="League Spartan"/>
                <a:cs typeface="League Spartan"/>
                <a:sym typeface="League Spartan"/>
              </a:rPr>
              <a:t>Video Demo</a:t>
            </a:r>
          </a:p>
        </p:txBody>
      </p:sp>
      <p:sp>
        <p:nvSpPr>
          <p:cNvPr id="3" name="TextBox 3"/>
          <p:cNvSpPr txBox="1"/>
          <p:nvPr/>
        </p:nvSpPr>
        <p:spPr>
          <a:xfrm>
            <a:off x="1365337" y="8024736"/>
            <a:ext cx="15557326" cy="1729961"/>
          </a:xfrm>
          <a:prstGeom prst="rect">
            <a:avLst/>
          </a:prstGeom>
        </p:spPr>
        <p:txBody>
          <a:bodyPr lIns="0" tIns="0" rIns="0" bIns="0" rtlCol="0" anchor="t">
            <a:spAutoFit/>
          </a:bodyPr>
          <a:lstStyle/>
          <a:p>
            <a:pPr algn="ctr">
              <a:lnSpc>
                <a:spcPts val="4550"/>
              </a:lnSpc>
            </a:pPr>
            <a:r>
              <a:rPr lang="en-US" b="1" dirty="0">
                <a:highlight>
                  <a:srgbClr val="FFFF00"/>
                </a:highlight>
              </a:rPr>
              <a:t>How Are Cities Around the World Utilizing Artificial Intelligence?</a:t>
            </a:r>
            <a:endParaRPr lang="en-US" sz="3500" dirty="0">
              <a:solidFill>
                <a:srgbClr val="FFFFFF"/>
              </a:solidFill>
              <a:highlight>
                <a:srgbClr val="FFFF00"/>
              </a:highlight>
              <a:latin typeface="Blinker"/>
              <a:ea typeface="Blinker"/>
              <a:cs typeface="Blinker"/>
              <a:sym typeface="Blinker"/>
              <a:hlinkClick r:id="rId2"/>
            </a:endParaRPr>
          </a:p>
          <a:p>
            <a:pPr algn="ctr">
              <a:lnSpc>
                <a:spcPts val="4550"/>
              </a:lnSpc>
            </a:pPr>
            <a:r>
              <a:rPr lang="en-US" sz="3500" dirty="0">
                <a:solidFill>
                  <a:srgbClr val="FFFFFF"/>
                </a:solidFill>
                <a:latin typeface="Blinker"/>
                <a:ea typeface="Blinker"/>
                <a:cs typeface="Blinker"/>
                <a:sym typeface="Blinker"/>
                <a:hlinkClick r:id="rId2"/>
              </a:rPr>
              <a:t>http://youtube.com/watch?v=Y61fxXaHIZ0</a:t>
            </a:r>
            <a:r>
              <a:rPr lang="en-US" sz="3500" dirty="0">
                <a:solidFill>
                  <a:srgbClr val="FFFFFF"/>
                </a:solidFill>
                <a:latin typeface="Blinker"/>
                <a:ea typeface="Blinker"/>
                <a:cs typeface="Blinker"/>
                <a:sym typeface="Blinker"/>
              </a:rPr>
              <a:t> </a:t>
            </a:r>
          </a:p>
          <a:p>
            <a:pPr algn="ctr">
              <a:lnSpc>
                <a:spcPts val="4550"/>
              </a:lnSpc>
            </a:pPr>
            <a:endParaRPr lang="en-US" sz="3500" dirty="0">
              <a:solidFill>
                <a:srgbClr val="FFFFFF"/>
              </a:solidFill>
              <a:latin typeface="Blinker"/>
              <a:ea typeface="Blinker"/>
              <a:cs typeface="Blinker"/>
              <a:sym typeface="Blinker"/>
            </a:endParaRPr>
          </a:p>
        </p:txBody>
      </p:sp>
      <p:sp>
        <p:nvSpPr>
          <p:cNvPr id="4" name="Freeform 4"/>
          <p:cNvSpPr/>
          <p:nvPr/>
        </p:nvSpPr>
        <p:spPr>
          <a:xfrm>
            <a:off x="2125816" y="1254678"/>
            <a:ext cx="14036369" cy="4544274"/>
          </a:xfrm>
          <a:custGeom>
            <a:avLst/>
            <a:gdLst/>
            <a:ahLst/>
            <a:cxnLst/>
            <a:rect l="l" t="t" r="r" b="b"/>
            <a:pathLst>
              <a:path w="14036369" h="4544274">
                <a:moveTo>
                  <a:pt x="0" y="0"/>
                </a:moveTo>
                <a:lnTo>
                  <a:pt x="14036368" y="0"/>
                </a:lnTo>
                <a:lnTo>
                  <a:pt x="14036368" y="4544274"/>
                </a:lnTo>
                <a:lnTo>
                  <a:pt x="0" y="4544274"/>
                </a:lnTo>
                <a:lnTo>
                  <a:pt x="0" y="0"/>
                </a:lnTo>
                <a:close/>
              </a:path>
            </a:pathLst>
          </a:custGeom>
          <a:blipFill>
            <a:blip r:embed="rId3"/>
            <a:stretch>
              <a:fillRect/>
            </a:stretch>
          </a:blipFill>
        </p:spPr>
        <p:txBody>
          <a:bodyPr/>
          <a:lstStyle/>
          <a:p>
            <a:endParaRPr lang="en-US"/>
          </a:p>
        </p:txBody>
      </p:sp>
      <p:grpSp>
        <p:nvGrpSpPr>
          <p:cNvPr id="5" name="Group 5"/>
          <p:cNvGrpSpPr>
            <a:grpSpLocks noChangeAspect="1"/>
          </p:cNvGrpSpPr>
          <p:nvPr/>
        </p:nvGrpSpPr>
        <p:grpSpPr>
          <a:xfrm>
            <a:off x="15782630" y="2650439"/>
            <a:ext cx="759109" cy="759106"/>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nvGrpSpPr>
          <p:cNvPr id="7" name="Group 7"/>
          <p:cNvGrpSpPr>
            <a:grpSpLocks noChangeAspect="1"/>
          </p:cNvGrpSpPr>
          <p:nvPr/>
        </p:nvGrpSpPr>
        <p:grpSpPr>
          <a:xfrm>
            <a:off x="1626423" y="844601"/>
            <a:ext cx="1354121" cy="135411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542806"/>
            <a:ext cx="18441713" cy="12618014"/>
          </a:xfrm>
          <a:custGeom>
            <a:avLst/>
            <a:gdLst/>
            <a:ahLst/>
            <a:cxnLst/>
            <a:rect l="l" t="t" r="r" b="b"/>
            <a:pathLst>
              <a:path w="18441713" h="12618014">
                <a:moveTo>
                  <a:pt x="0" y="0"/>
                </a:moveTo>
                <a:lnTo>
                  <a:pt x="18441713" y="0"/>
                </a:lnTo>
                <a:lnTo>
                  <a:pt x="18441713" y="12618014"/>
                </a:lnTo>
                <a:lnTo>
                  <a:pt x="0" y="12618014"/>
                </a:lnTo>
                <a:lnTo>
                  <a:pt x="0" y="0"/>
                </a:lnTo>
                <a:close/>
              </a:path>
            </a:pathLst>
          </a:custGeom>
          <a:blipFill>
            <a:blip r:embed="rId2">
              <a:alphaModFix amt="25000"/>
            </a:blip>
            <a:stretch>
              <a:fillRect/>
            </a:stretch>
          </a:blipFill>
        </p:spPr>
        <p:txBody>
          <a:bodyPr/>
          <a:lstStyle/>
          <a:p>
            <a:endParaRPr lang="en-US"/>
          </a:p>
        </p:txBody>
      </p:sp>
      <p:grpSp>
        <p:nvGrpSpPr>
          <p:cNvPr id="3" name="Group 3"/>
          <p:cNvGrpSpPr>
            <a:grpSpLocks noChangeAspect="1"/>
          </p:cNvGrpSpPr>
          <p:nvPr/>
        </p:nvGrpSpPr>
        <p:grpSpPr>
          <a:xfrm>
            <a:off x="3555027" y="-542806"/>
            <a:ext cx="11331659" cy="11331613"/>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000000">
                    <a:alpha val="100000"/>
                  </a:srgbClr>
                </a:gs>
                <a:gs pos="100000">
                  <a:srgbClr val="3533CD">
                    <a:alpha val="100000"/>
                  </a:srgbClr>
                </a:gs>
              </a:gsLst>
              <a:lin ang="0"/>
            </a:gradFill>
            <a:ln w="12700">
              <a:solidFill>
                <a:srgbClr val="000000"/>
              </a:solidFill>
            </a:ln>
          </p:spPr>
          <p:txBody>
            <a:bodyPr/>
            <a:lstStyle/>
            <a:p>
              <a:endParaRPr lang="en-US"/>
            </a:p>
          </p:txBody>
        </p:sp>
      </p:grpSp>
      <p:sp>
        <p:nvSpPr>
          <p:cNvPr id="5" name="TextBox 5"/>
          <p:cNvSpPr txBox="1"/>
          <p:nvPr/>
        </p:nvSpPr>
        <p:spPr>
          <a:xfrm>
            <a:off x="3939445" y="3744512"/>
            <a:ext cx="10829854" cy="1381125"/>
          </a:xfrm>
          <a:prstGeom prst="rect">
            <a:avLst/>
          </a:prstGeom>
        </p:spPr>
        <p:txBody>
          <a:bodyPr lIns="0" tIns="0" rIns="0" bIns="0" rtlCol="0" anchor="t">
            <a:spAutoFit/>
          </a:bodyPr>
          <a:lstStyle/>
          <a:p>
            <a:pPr algn="ctr">
              <a:lnSpc>
                <a:spcPts val="10800"/>
              </a:lnSpc>
            </a:pPr>
            <a:r>
              <a:rPr lang="en-US" sz="9000" dirty="0">
                <a:solidFill>
                  <a:srgbClr val="FAFF19"/>
                </a:solidFill>
                <a:latin typeface="League Spartan"/>
                <a:ea typeface="League Spartan"/>
                <a:cs typeface="League Spartan"/>
                <a:sym typeface="League Spartan"/>
              </a:rPr>
              <a:t>Conclusion</a:t>
            </a:r>
          </a:p>
        </p:txBody>
      </p:sp>
      <p:sp>
        <p:nvSpPr>
          <p:cNvPr id="6" name="TextBox 6"/>
          <p:cNvSpPr txBox="1"/>
          <p:nvPr/>
        </p:nvSpPr>
        <p:spPr>
          <a:xfrm>
            <a:off x="2583113" y="4896450"/>
            <a:ext cx="13121774" cy="3490443"/>
          </a:xfrm>
          <a:prstGeom prst="rect">
            <a:avLst/>
          </a:prstGeom>
        </p:spPr>
        <p:txBody>
          <a:bodyPr wrap="square" lIns="0" tIns="0" rIns="0" bIns="0" rtlCol="0" anchor="t">
            <a:spAutoFit/>
          </a:bodyPr>
          <a:lstStyle/>
          <a:p>
            <a:pPr algn="ctr">
              <a:lnSpc>
                <a:spcPts val="4550"/>
              </a:lnSpc>
            </a:pPr>
            <a:r>
              <a:rPr lang="en-US" sz="3200" dirty="0">
                <a:solidFill>
                  <a:srgbClr val="FFFFFF"/>
                </a:solidFill>
                <a:latin typeface="Blinker"/>
                <a:ea typeface="Blinker"/>
                <a:cs typeface="Blinker"/>
                <a:sym typeface="Blinker"/>
              </a:rPr>
              <a:t>AI is rapidly transforming smart cities and transportation by making streets safer, commutes faster, and services more efficient—from Singapore’s adaptive traffic signals to Walmart’s drone deliveries. As cities adopt these innovations, the challenge lies in balancing tech progress with public trust, clear policies, and practical impact</a:t>
            </a:r>
          </a:p>
          <a:p>
            <a:pPr algn="ctr">
              <a:lnSpc>
                <a:spcPts val="4550"/>
              </a:lnSpc>
            </a:pPr>
            <a:r>
              <a:rPr lang="en-US" sz="3200" dirty="0">
                <a:solidFill>
                  <a:srgbClr val="FFFFFF"/>
                </a:solidFill>
                <a:latin typeface="Blinker"/>
                <a:ea typeface="Blinker"/>
                <a:cs typeface="Blinker"/>
                <a:sym typeface="Blinker"/>
              </a:rPr>
              <a:t>on daily life.</a:t>
            </a:r>
          </a:p>
        </p:txBody>
      </p:sp>
      <p:grpSp>
        <p:nvGrpSpPr>
          <p:cNvPr id="7" name="Group 7"/>
          <p:cNvGrpSpPr>
            <a:grpSpLocks noChangeAspect="1"/>
          </p:cNvGrpSpPr>
          <p:nvPr/>
        </p:nvGrpSpPr>
        <p:grpSpPr>
          <a:xfrm rot="4049967">
            <a:off x="3022536" y="1388972"/>
            <a:ext cx="2350339" cy="235033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grpSp>
        <p:nvGrpSpPr>
          <p:cNvPr id="9" name="Group 9"/>
          <p:cNvGrpSpPr>
            <a:grpSpLocks noChangeAspect="1"/>
          </p:cNvGrpSpPr>
          <p:nvPr/>
        </p:nvGrpSpPr>
        <p:grpSpPr>
          <a:xfrm rot="2080881">
            <a:off x="14299015" y="8215736"/>
            <a:ext cx="845918" cy="845915"/>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263814AE-84EB-15DA-9067-92F23CA6E2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51F035-5175-5821-873F-E8FF720C9A4F}"/>
              </a:ext>
            </a:extLst>
          </p:cNvPr>
          <p:cNvSpPr/>
          <p:nvPr/>
        </p:nvSpPr>
        <p:spPr>
          <a:xfrm>
            <a:off x="-120691" y="-247973"/>
            <a:ext cx="18441713" cy="12618014"/>
          </a:xfrm>
          <a:custGeom>
            <a:avLst/>
            <a:gdLst/>
            <a:ahLst/>
            <a:cxnLst/>
            <a:rect l="l" t="t" r="r" b="b"/>
            <a:pathLst>
              <a:path w="18441713" h="12618014">
                <a:moveTo>
                  <a:pt x="0" y="0"/>
                </a:moveTo>
                <a:lnTo>
                  <a:pt x="18441713" y="0"/>
                </a:lnTo>
                <a:lnTo>
                  <a:pt x="18441713" y="12618014"/>
                </a:lnTo>
                <a:lnTo>
                  <a:pt x="0" y="12618014"/>
                </a:lnTo>
                <a:lnTo>
                  <a:pt x="0" y="0"/>
                </a:lnTo>
                <a:close/>
              </a:path>
            </a:pathLst>
          </a:custGeom>
          <a:blipFill>
            <a:blip r:embed="rId2">
              <a:alphaModFix amt="25000"/>
            </a:blip>
            <a:stretch>
              <a:fillRect/>
            </a:stretch>
          </a:blipFill>
        </p:spPr>
        <p:txBody>
          <a:bodyPr/>
          <a:lstStyle/>
          <a:p>
            <a:endParaRPr lang="en-US" dirty="0"/>
          </a:p>
        </p:txBody>
      </p:sp>
      <p:grpSp>
        <p:nvGrpSpPr>
          <p:cNvPr id="9" name="Group 9">
            <a:extLst>
              <a:ext uri="{FF2B5EF4-FFF2-40B4-BE49-F238E27FC236}">
                <a16:creationId xmlns:a16="http://schemas.microsoft.com/office/drawing/2014/main" id="{FF9F4097-5D6A-CA76-D5FC-6E13CDA5EB65}"/>
              </a:ext>
            </a:extLst>
          </p:cNvPr>
          <p:cNvGrpSpPr>
            <a:grpSpLocks noChangeAspect="1"/>
          </p:cNvGrpSpPr>
          <p:nvPr/>
        </p:nvGrpSpPr>
        <p:grpSpPr>
          <a:xfrm rot="2080881">
            <a:off x="17480970" y="-16404"/>
            <a:ext cx="845918" cy="845915"/>
            <a:chOff x="0" y="0"/>
            <a:chExt cx="6350000" cy="6349975"/>
          </a:xfrm>
        </p:grpSpPr>
        <p:sp>
          <p:nvSpPr>
            <p:cNvPr id="10" name="Freeform 10">
              <a:extLst>
                <a:ext uri="{FF2B5EF4-FFF2-40B4-BE49-F238E27FC236}">
                  <a16:creationId xmlns:a16="http://schemas.microsoft.com/office/drawing/2014/main" id="{229D7EE9-07E8-B1B6-5276-C4316E8AA1FF}"/>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grpSp>
        <p:nvGrpSpPr>
          <p:cNvPr id="11" name="Group 9">
            <a:extLst>
              <a:ext uri="{FF2B5EF4-FFF2-40B4-BE49-F238E27FC236}">
                <a16:creationId xmlns:a16="http://schemas.microsoft.com/office/drawing/2014/main" id="{48D0E694-475F-E275-3E17-1D92BEC8C450}"/>
              </a:ext>
            </a:extLst>
          </p:cNvPr>
          <p:cNvGrpSpPr>
            <a:grpSpLocks noChangeAspect="1"/>
          </p:cNvGrpSpPr>
          <p:nvPr/>
        </p:nvGrpSpPr>
        <p:grpSpPr>
          <a:xfrm rot="2080881">
            <a:off x="17386721" y="9423823"/>
            <a:ext cx="845918" cy="845915"/>
            <a:chOff x="0" y="0"/>
            <a:chExt cx="6350000" cy="6349975"/>
          </a:xfrm>
        </p:grpSpPr>
        <p:sp>
          <p:nvSpPr>
            <p:cNvPr id="12" name="Freeform 10">
              <a:extLst>
                <a:ext uri="{FF2B5EF4-FFF2-40B4-BE49-F238E27FC236}">
                  <a16:creationId xmlns:a16="http://schemas.microsoft.com/office/drawing/2014/main" id="{227462B0-4DAA-ACF8-1E5A-74DE0D91C3DC}"/>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grpSp>
        <p:nvGrpSpPr>
          <p:cNvPr id="13" name="Group 9">
            <a:extLst>
              <a:ext uri="{FF2B5EF4-FFF2-40B4-BE49-F238E27FC236}">
                <a16:creationId xmlns:a16="http://schemas.microsoft.com/office/drawing/2014/main" id="{DCB8636A-A95C-1DA2-11C2-47C0D1BFD700}"/>
              </a:ext>
            </a:extLst>
          </p:cNvPr>
          <p:cNvGrpSpPr>
            <a:grpSpLocks noChangeAspect="1"/>
          </p:cNvGrpSpPr>
          <p:nvPr/>
        </p:nvGrpSpPr>
        <p:grpSpPr>
          <a:xfrm rot="2080881">
            <a:off x="-16266" y="9423823"/>
            <a:ext cx="845918" cy="845915"/>
            <a:chOff x="0" y="0"/>
            <a:chExt cx="6350000" cy="6349975"/>
          </a:xfrm>
        </p:grpSpPr>
        <p:sp>
          <p:nvSpPr>
            <p:cNvPr id="14" name="Freeform 10">
              <a:extLst>
                <a:ext uri="{FF2B5EF4-FFF2-40B4-BE49-F238E27FC236}">
                  <a16:creationId xmlns:a16="http://schemas.microsoft.com/office/drawing/2014/main" id="{C7DBC268-2751-EAF6-2F21-C6151ED825DE}"/>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sp>
        <p:nvSpPr>
          <p:cNvPr id="16" name="TextBox 5">
            <a:extLst>
              <a:ext uri="{FF2B5EF4-FFF2-40B4-BE49-F238E27FC236}">
                <a16:creationId xmlns:a16="http://schemas.microsoft.com/office/drawing/2014/main" id="{7F76D6DB-C40C-66CA-427A-CEC8745C797C}"/>
              </a:ext>
            </a:extLst>
          </p:cNvPr>
          <p:cNvSpPr txBox="1"/>
          <p:nvPr/>
        </p:nvSpPr>
        <p:spPr>
          <a:xfrm>
            <a:off x="394661" y="1099564"/>
            <a:ext cx="17830799" cy="7694414"/>
          </a:xfrm>
          <a:prstGeom prst="rect">
            <a:avLst/>
          </a:prstGeom>
        </p:spPr>
        <p:txBody>
          <a:bodyPr wrap="square" lIns="0" tIns="0" rIns="0" bIns="0" rtlCol="0" anchor="t">
            <a:spAutoFit/>
          </a:bodyPr>
          <a:lstStyle/>
          <a:p>
            <a:r>
              <a:rPr lang="en-US" sz="3600" dirty="0"/>
              <a:t>References:</a:t>
            </a:r>
          </a:p>
          <a:p>
            <a:endParaRPr lang="en-US" dirty="0"/>
          </a:p>
          <a:p>
            <a:r>
              <a:rPr lang="en-US" dirty="0"/>
              <a:t>Alea IT Solutions. (2024, February 29). </a:t>
            </a:r>
            <a:r>
              <a:rPr lang="en-US" i="1" dirty="0"/>
              <a:t>Singapore introduces AI-powered traffic management system: A step towards smart city success</a:t>
            </a:r>
            <a:r>
              <a:rPr lang="en-US" dirty="0"/>
              <a:t>. </a:t>
            </a:r>
            <a:r>
              <a:rPr lang="en-US" u="sng" dirty="0">
                <a:hlinkClick r:id="rId4"/>
              </a:rPr>
              <a:t>https://www.aleaitsolutions.com/singapore-introduces-ai-powered-traffic-management-system-a-step-towards-smart-city-success/</a:t>
            </a:r>
            <a:endParaRPr lang="en-US" u="sng" dirty="0"/>
          </a:p>
          <a:p>
            <a:endParaRPr lang="en-US" dirty="0"/>
          </a:p>
          <a:p>
            <a:r>
              <a:rPr lang="en-US" dirty="0"/>
              <a:t>Apolitical. (2021, January 12). </a:t>
            </a:r>
            <a:r>
              <a:rPr lang="en-US" i="1" dirty="0"/>
              <a:t>Pittsburgh cuts travel time by 25% with smart traffic lights</a:t>
            </a:r>
            <a:r>
              <a:rPr lang="en-US" dirty="0"/>
              <a:t>. </a:t>
            </a:r>
            <a:r>
              <a:rPr lang="en-US" u="sng" dirty="0">
                <a:hlinkClick r:id="rId5"/>
              </a:rPr>
              <a:t>https://apolitical.co/solution-articles/en/pittsburgh-cuts-travel-time-25-smart-traffic-lights</a:t>
            </a:r>
            <a:endParaRPr lang="en-US" u="sng" dirty="0"/>
          </a:p>
          <a:p>
            <a:endParaRPr lang="en-US" dirty="0"/>
          </a:p>
          <a:p>
            <a:r>
              <a:rPr lang="en-US" dirty="0" err="1"/>
              <a:t>AskPython</a:t>
            </a:r>
            <a:r>
              <a:rPr lang="en-US" dirty="0"/>
              <a:t>. (2024). </a:t>
            </a:r>
            <a:r>
              <a:rPr lang="en-US" i="1" dirty="0"/>
              <a:t>The role of AI in advancing public safety and security</a:t>
            </a:r>
            <a:r>
              <a:rPr lang="en-US" dirty="0"/>
              <a:t>. </a:t>
            </a:r>
            <a:r>
              <a:rPr lang="en-US" u="sng" dirty="0">
                <a:hlinkClick r:id="rId6"/>
              </a:rPr>
              <a:t>https://www.askpython.com/resources/role-of-ai-in-advancing-public-safety-security</a:t>
            </a:r>
            <a:endParaRPr lang="en-US" u="sng" dirty="0"/>
          </a:p>
          <a:p>
            <a:endParaRPr lang="en-US" dirty="0"/>
          </a:p>
          <a:p>
            <a:r>
              <a:rPr lang="en-US" dirty="0"/>
              <a:t>City of Los Angeles. (n.d.). </a:t>
            </a:r>
            <a:r>
              <a:rPr lang="en-US" i="1" dirty="0"/>
              <a:t>Traffic data | City of Los Angeles </a:t>
            </a:r>
            <a:r>
              <a:rPr lang="en-US" i="1" dirty="0" err="1"/>
              <a:t>Geohub</a:t>
            </a:r>
            <a:r>
              <a:rPr lang="en-US" dirty="0"/>
              <a:t>. </a:t>
            </a:r>
            <a:r>
              <a:rPr lang="en-US" u="sng" dirty="0">
                <a:hlinkClick r:id="rId7"/>
              </a:rPr>
              <a:t>https://geohub.lacity.org/datasets/lahub::traffic-data/about</a:t>
            </a:r>
            <a:endParaRPr lang="en-US" u="sng" dirty="0"/>
          </a:p>
          <a:p>
            <a:endParaRPr lang="en-US" dirty="0"/>
          </a:p>
          <a:p>
            <a:r>
              <a:rPr lang="en-US" dirty="0"/>
              <a:t>Deloitte. (2024, March). </a:t>
            </a:r>
            <a:r>
              <a:rPr lang="en-US" i="1" dirty="0"/>
              <a:t>AI-powered cities of the future</a:t>
            </a:r>
            <a:r>
              <a:rPr lang="en-US" dirty="0"/>
              <a:t>. </a:t>
            </a:r>
            <a:r>
              <a:rPr lang="en-US" u="sng" dirty="0">
                <a:hlinkClick r:id="rId8"/>
              </a:rPr>
              <a:t>https://www.deloitte.com/us/en/Industries/government-public/research/ai-powered-cities-of-future.html</a:t>
            </a:r>
            <a:endParaRPr lang="en-US" u="sng" dirty="0"/>
          </a:p>
          <a:p>
            <a:endParaRPr lang="en-US" dirty="0"/>
          </a:p>
          <a:p>
            <a:r>
              <a:rPr lang="en-US" dirty="0"/>
              <a:t>FPGA Insights. (2024). </a:t>
            </a:r>
            <a:r>
              <a:rPr lang="en-US" i="1" dirty="0"/>
              <a:t>AI in smart cities: Advancing urban sustainability</a:t>
            </a:r>
            <a:r>
              <a:rPr lang="en-US" dirty="0"/>
              <a:t>. </a:t>
            </a:r>
            <a:r>
              <a:rPr lang="en-US" u="sng" dirty="0">
                <a:hlinkClick r:id="rId9"/>
              </a:rPr>
              <a:t>https://fpgainsights.com/artificial-intelligence/ai-in-smart-cities/</a:t>
            </a:r>
            <a:endParaRPr lang="en-US" u="sng" dirty="0"/>
          </a:p>
          <a:p>
            <a:endParaRPr lang="en-US" dirty="0"/>
          </a:p>
          <a:p>
            <a:r>
              <a:rPr lang="en-US" dirty="0"/>
              <a:t>Forbes. (2024, June 26). </a:t>
            </a:r>
            <a:r>
              <a:rPr lang="en-US" i="1" dirty="0"/>
              <a:t>Urban digital twins: AI comes to city planning</a:t>
            </a:r>
            <a:r>
              <a:rPr lang="en-US" dirty="0"/>
              <a:t>. </a:t>
            </a:r>
            <a:r>
              <a:rPr lang="en-US" u="sng" dirty="0">
                <a:hlinkClick r:id="rId10"/>
              </a:rPr>
              <a:t>https://www.forbes.com/sites/delltechnologies/2024/06/26/urban-digital-twins-ai-comes-to-city-planning/</a:t>
            </a:r>
            <a:endParaRPr lang="en-US" u="sng" dirty="0"/>
          </a:p>
          <a:p>
            <a:endParaRPr lang="en-US" dirty="0"/>
          </a:p>
          <a:p>
            <a:r>
              <a:rPr lang="en-US" dirty="0"/>
              <a:t>Harvard Kennedy School. (2020, June 11). </a:t>
            </a:r>
            <a:r>
              <a:rPr lang="en-US" i="1" dirty="0"/>
              <a:t>How smart city Barcelona brought the Internet of Things to life</a:t>
            </a:r>
            <a:r>
              <a:rPr lang="en-US" dirty="0"/>
              <a:t>. Data-Smart City Solutions. </a:t>
            </a:r>
            <a:r>
              <a:rPr lang="en-US" u="sng" dirty="0">
                <a:hlinkClick r:id="rId11"/>
              </a:rPr>
              <a:t>https://datasmart.hks.harvard.edu/news/article/how-smart-city-barcelona-brought-the-internet-of-things-to-life-789</a:t>
            </a:r>
            <a:endParaRPr lang="en-US" u="sng" dirty="0"/>
          </a:p>
          <a:p>
            <a:endParaRPr lang="en-US" dirty="0"/>
          </a:p>
          <a:p>
            <a:r>
              <a:rPr lang="en-US" dirty="0"/>
              <a:t>Learn Architecture. (2024). </a:t>
            </a:r>
            <a:r>
              <a:rPr lang="en-US" i="1" dirty="0"/>
              <a:t>How AI revolutionizes urban sustainability</a:t>
            </a:r>
            <a:r>
              <a:rPr lang="en-US" dirty="0"/>
              <a:t>. </a:t>
            </a:r>
            <a:r>
              <a:rPr lang="en-US" u="sng" dirty="0">
                <a:hlinkClick r:id="rId12"/>
              </a:rPr>
              <a:t>https://learnarchitecture.net/sustainability/5052-how-ai-revolutionizes-urban-sustainability.html</a:t>
            </a:r>
            <a:endParaRPr lang="en-US" u="sng" dirty="0"/>
          </a:p>
          <a:p>
            <a:endParaRPr lang="en-US" dirty="0"/>
          </a:p>
          <a:p>
            <a:r>
              <a:rPr lang="en-US" dirty="0"/>
              <a:t>Land Transport Authority. (n.d.). </a:t>
            </a:r>
            <a:r>
              <a:rPr lang="en-US" i="1" dirty="0"/>
              <a:t>Intelligent transport systems</a:t>
            </a:r>
            <a:r>
              <a:rPr lang="en-US" dirty="0"/>
              <a:t>. </a:t>
            </a:r>
            <a:r>
              <a:rPr lang="en-US" u="sng" dirty="0">
                <a:hlinkClick r:id="rId13"/>
              </a:rPr>
              <a:t>https://www.lta.gov.sg/content/ltagov/en/getting_around/driving_in_singapore/intelligent_transport_systems.html</a:t>
            </a:r>
            <a:endParaRPr lang="en-US" u="sng" dirty="0"/>
          </a:p>
          <a:p>
            <a:endParaRPr lang="en-US" dirty="0"/>
          </a:p>
          <a:p>
            <a:r>
              <a:rPr lang="en-US" dirty="0"/>
              <a:t>AA Highway. (n.d.). </a:t>
            </a:r>
            <a:r>
              <a:rPr lang="en-US" i="1" dirty="0"/>
              <a:t>Riding the green wave: The impact of Singapore’s GLIDE system on urban traffic management</a:t>
            </a:r>
            <a:r>
              <a:rPr lang="en-US" dirty="0"/>
              <a:t>. </a:t>
            </a:r>
            <a:r>
              <a:rPr lang="en-US" u="sng" dirty="0">
                <a:hlinkClick r:id="rId14"/>
              </a:rPr>
              <a:t>https://aa-highway.com.sg/riding-the-green-wave-the-impact-of-singapores-glide-system-on-urban-traffic-management/</a:t>
            </a:r>
            <a:r>
              <a:rPr lang="en-US" sz="3200" dirty="0">
                <a:solidFill>
                  <a:srgbClr val="FAFF19"/>
                </a:solidFill>
                <a:latin typeface="League Spartan"/>
                <a:ea typeface="League Spartan"/>
                <a:cs typeface="League Spartan"/>
                <a:sym typeface="League Spartan"/>
              </a:rPr>
              <a:t>:</a:t>
            </a:r>
          </a:p>
        </p:txBody>
      </p:sp>
      <p:grpSp>
        <p:nvGrpSpPr>
          <p:cNvPr id="18" name="Group 9">
            <a:extLst>
              <a:ext uri="{FF2B5EF4-FFF2-40B4-BE49-F238E27FC236}">
                <a16:creationId xmlns:a16="http://schemas.microsoft.com/office/drawing/2014/main" id="{2F31FAEC-E48B-C093-06EB-7DBCDD02E595}"/>
              </a:ext>
            </a:extLst>
          </p:cNvPr>
          <p:cNvGrpSpPr>
            <a:grpSpLocks noChangeAspect="1"/>
          </p:cNvGrpSpPr>
          <p:nvPr/>
        </p:nvGrpSpPr>
        <p:grpSpPr>
          <a:xfrm rot="2080881">
            <a:off x="44829" y="2839"/>
            <a:ext cx="845918" cy="845915"/>
            <a:chOff x="0" y="0"/>
            <a:chExt cx="6350000" cy="6349975"/>
          </a:xfrm>
        </p:grpSpPr>
        <p:sp>
          <p:nvSpPr>
            <p:cNvPr id="19" name="Freeform 10">
              <a:extLst>
                <a:ext uri="{FF2B5EF4-FFF2-40B4-BE49-F238E27FC236}">
                  <a16:creationId xmlns:a16="http://schemas.microsoft.com/office/drawing/2014/main" id="{0CCB7581-E1EA-A6EF-446B-300839CF7F34}"/>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spTree>
    <p:extLst>
      <p:ext uri="{BB962C8B-B14F-4D97-AF65-F5344CB8AC3E}">
        <p14:creationId xmlns:p14="http://schemas.microsoft.com/office/powerpoint/2010/main" val="100714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CB6CE6">
                <a:alpha val="100000"/>
              </a:srgbClr>
            </a:gs>
            <a:gs pos="100000">
              <a:srgbClr val="004AA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0799999">
            <a:off x="1258017" y="3173784"/>
            <a:ext cx="375888" cy="375886"/>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FF66C4">
                    <a:alpha val="100000"/>
                  </a:srgbClr>
                </a:gs>
                <a:gs pos="100000">
                  <a:srgbClr val="FFDE59">
                    <a:alpha val="100000"/>
                  </a:srgbClr>
                </a:gs>
              </a:gsLst>
              <a:lin ang="0"/>
            </a:gradFill>
            <a:ln w="12700">
              <a:solidFill>
                <a:srgbClr val="000000"/>
              </a:solidFill>
            </a:ln>
          </p:spPr>
          <p:txBody>
            <a:bodyPr/>
            <a:lstStyle/>
            <a:p>
              <a:endParaRPr lang="en-US"/>
            </a:p>
          </p:txBody>
        </p:sp>
      </p:grpSp>
      <p:sp>
        <p:nvSpPr>
          <p:cNvPr id="4" name="TextBox 4"/>
          <p:cNvSpPr txBox="1"/>
          <p:nvPr/>
        </p:nvSpPr>
        <p:spPr>
          <a:xfrm>
            <a:off x="12678322" y="3782097"/>
            <a:ext cx="5000078" cy="3016980"/>
          </a:xfrm>
          <a:prstGeom prst="rect">
            <a:avLst/>
          </a:prstGeom>
        </p:spPr>
        <p:txBody>
          <a:bodyPr wrap="square" lIns="0" tIns="0" rIns="0" bIns="0" rtlCol="0" anchor="t">
            <a:spAutoFit/>
          </a:bodyPr>
          <a:lstStyle/>
          <a:p>
            <a:pPr marL="518160" lvl="1" indent="-259080" algn="l">
              <a:lnSpc>
                <a:spcPts val="3359"/>
              </a:lnSpc>
              <a:buFont typeface="Arial"/>
              <a:buChar char="•"/>
            </a:pPr>
            <a:r>
              <a:rPr lang="en-US" sz="2400" dirty="0">
                <a:solidFill>
                  <a:srgbClr val="FFFFFF"/>
                </a:solidFill>
                <a:latin typeface="Blinker"/>
                <a:ea typeface="Blinker"/>
                <a:cs typeface="Blinker"/>
                <a:sym typeface="Blinker"/>
              </a:rPr>
              <a:t>But the goal isn’t just tech for tech’s sake. It’s about improving quality of life—safer streets, cleaner air, better transit, and making sure the city grows in a way that actually helps the people living in it.</a:t>
            </a:r>
          </a:p>
        </p:txBody>
      </p:sp>
      <p:sp>
        <p:nvSpPr>
          <p:cNvPr id="5" name="TextBox 5"/>
          <p:cNvSpPr txBox="1"/>
          <p:nvPr/>
        </p:nvSpPr>
        <p:spPr>
          <a:xfrm>
            <a:off x="1210392" y="1162677"/>
            <a:ext cx="15822641" cy="1219760"/>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AFF19"/>
                </a:solidFill>
                <a:latin typeface="League Spartan"/>
                <a:ea typeface="League Spartan"/>
                <a:cs typeface="League Spartan"/>
                <a:sym typeface="League Spartan"/>
              </a:rPr>
              <a:t>What is a Smart City?</a:t>
            </a:r>
          </a:p>
        </p:txBody>
      </p:sp>
      <p:sp>
        <p:nvSpPr>
          <p:cNvPr id="6" name="TextBox 6"/>
          <p:cNvSpPr txBox="1"/>
          <p:nvPr/>
        </p:nvSpPr>
        <p:spPr>
          <a:xfrm>
            <a:off x="1210392" y="3782097"/>
            <a:ext cx="5082109" cy="5202835"/>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FFFFF"/>
                </a:solidFill>
                <a:latin typeface="Blinker"/>
              </a:rPr>
              <a:t>A smart city is basically a city that uses technology to work better for the people who live there. That might mean sensors that help manage traffic, so you’re not stuck at every red light, or trash bins that tell the city when they’re full so pickups happen only when needed. It’s about making daily life smoother and more efficient, using data and tools in the background that most folks don’t even notice.</a:t>
            </a:r>
            <a:endParaRPr lang="en-US" sz="2400" dirty="0">
              <a:solidFill>
                <a:srgbClr val="FFFFFF"/>
              </a:solidFill>
              <a:latin typeface="Blinker"/>
              <a:sym typeface="Blinker"/>
            </a:endParaRPr>
          </a:p>
        </p:txBody>
      </p:sp>
      <p:sp>
        <p:nvSpPr>
          <p:cNvPr id="7" name="TextBox 7"/>
          <p:cNvSpPr txBox="1"/>
          <p:nvPr/>
        </p:nvSpPr>
        <p:spPr>
          <a:xfrm>
            <a:off x="1805355" y="2917227"/>
            <a:ext cx="3604845" cy="589905"/>
          </a:xfrm>
          <a:prstGeom prst="rect">
            <a:avLst/>
          </a:prstGeom>
        </p:spPr>
        <p:txBody>
          <a:bodyPr wrap="square" lIns="0" tIns="0" rIns="0" bIns="0" rtlCol="0" anchor="t">
            <a:spAutoFit/>
          </a:bodyPr>
          <a:lstStyle/>
          <a:p>
            <a:pPr marL="0" lvl="0" indent="0" algn="l">
              <a:lnSpc>
                <a:spcPts val="4550"/>
              </a:lnSpc>
              <a:spcBef>
                <a:spcPct val="0"/>
              </a:spcBef>
            </a:pPr>
            <a:r>
              <a:rPr lang="en-US" sz="3500" b="1" dirty="0">
                <a:solidFill>
                  <a:srgbClr val="FFFFFF"/>
                </a:solidFill>
                <a:latin typeface="29LT Bukra Semi Condensed Semi-Bold"/>
                <a:ea typeface="29LT Bukra Semi Condensed Semi-Bold"/>
                <a:cs typeface="29LT Bukra Semi Condensed Semi-Bold"/>
                <a:sym typeface="29LT Bukra Semi Condensed Semi-Bold"/>
              </a:rPr>
              <a:t>Tech everywhere</a:t>
            </a:r>
          </a:p>
        </p:txBody>
      </p:sp>
      <p:sp>
        <p:nvSpPr>
          <p:cNvPr id="8" name="TextBox 8"/>
          <p:cNvSpPr txBox="1"/>
          <p:nvPr/>
        </p:nvSpPr>
        <p:spPr>
          <a:xfrm>
            <a:off x="7273577" y="3782097"/>
            <a:ext cx="4427452" cy="3889013"/>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FFFFF"/>
                </a:solidFill>
                <a:latin typeface="Blinker"/>
                <a:ea typeface="Blinker"/>
                <a:cs typeface="Blinker"/>
                <a:sym typeface="Blinker"/>
              </a:rPr>
              <a:t>Think of it like this: imagine your city having a brain. It collects info—like traffic jams, energy use, weather, pollution—and uses that info to make decisions in real time. It's trying to stay ahead of problems instead of just reacting to them.</a:t>
            </a:r>
          </a:p>
        </p:txBody>
      </p:sp>
      <p:sp>
        <p:nvSpPr>
          <p:cNvPr id="9" name="TextBox 9"/>
          <p:cNvSpPr txBox="1"/>
          <p:nvPr/>
        </p:nvSpPr>
        <p:spPr>
          <a:xfrm>
            <a:off x="7849488" y="2917227"/>
            <a:ext cx="3604845" cy="589905"/>
          </a:xfrm>
          <a:prstGeom prst="rect">
            <a:avLst/>
          </a:prstGeom>
        </p:spPr>
        <p:txBody>
          <a:bodyPr wrap="square" lIns="0" tIns="0" rIns="0" bIns="0" rtlCol="0" anchor="t">
            <a:spAutoFit/>
          </a:bodyPr>
          <a:lstStyle/>
          <a:p>
            <a:pPr marL="0" lvl="0" indent="0" algn="l">
              <a:lnSpc>
                <a:spcPts val="4550"/>
              </a:lnSpc>
              <a:spcBef>
                <a:spcPct val="0"/>
              </a:spcBef>
            </a:pPr>
            <a:r>
              <a:rPr lang="en-US" sz="3500" b="1" dirty="0">
                <a:solidFill>
                  <a:srgbClr val="FFFFFF"/>
                </a:solidFill>
                <a:latin typeface="29LT Bukra Semi Condensed Bold"/>
                <a:ea typeface="29LT Bukra Semi Condensed Bold"/>
                <a:cs typeface="29LT Bukra Semi Condensed Bold"/>
                <a:sym typeface="29LT Bukra Semi Condensed Bold"/>
              </a:rPr>
              <a:t>City with a brain</a:t>
            </a:r>
          </a:p>
        </p:txBody>
      </p:sp>
      <p:sp>
        <p:nvSpPr>
          <p:cNvPr id="10" name="TextBox 10"/>
          <p:cNvSpPr txBox="1"/>
          <p:nvPr/>
        </p:nvSpPr>
        <p:spPr>
          <a:xfrm>
            <a:off x="13287776" y="2917227"/>
            <a:ext cx="4390624" cy="589905"/>
          </a:xfrm>
          <a:prstGeom prst="rect">
            <a:avLst/>
          </a:prstGeom>
        </p:spPr>
        <p:txBody>
          <a:bodyPr wrap="square" lIns="0" tIns="0" rIns="0" bIns="0" rtlCol="0" anchor="t">
            <a:spAutoFit/>
          </a:bodyPr>
          <a:lstStyle/>
          <a:p>
            <a:pPr marL="0" lvl="0" indent="0" algn="l">
              <a:lnSpc>
                <a:spcPts val="4550"/>
              </a:lnSpc>
              <a:spcBef>
                <a:spcPct val="0"/>
              </a:spcBef>
            </a:pPr>
            <a:r>
              <a:rPr lang="en-US" sz="3500" b="1" dirty="0">
                <a:solidFill>
                  <a:srgbClr val="FFFFFF"/>
                </a:solidFill>
                <a:latin typeface="29LT Bukra Semi Condensed Bold"/>
                <a:ea typeface="29LT Bukra Semi Condensed Bold"/>
                <a:cs typeface="29LT Bukra Semi Condensed Bold"/>
                <a:sym typeface="29LT Bukra Semi Condensed Bold"/>
              </a:rPr>
              <a:t>A safe space to grow</a:t>
            </a:r>
          </a:p>
        </p:txBody>
      </p:sp>
      <p:grpSp>
        <p:nvGrpSpPr>
          <p:cNvPr id="11" name="Group 11"/>
          <p:cNvGrpSpPr>
            <a:grpSpLocks noChangeAspect="1"/>
          </p:cNvGrpSpPr>
          <p:nvPr/>
        </p:nvGrpSpPr>
        <p:grpSpPr>
          <a:xfrm rot="-10799999">
            <a:off x="-1202817" y="-1382084"/>
            <a:ext cx="2764179" cy="2764167"/>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3076" r="-23076"/>
              </a:stretch>
            </a:blipFill>
          </p:spPr>
          <p:txBody>
            <a:bodyPr/>
            <a:lstStyle/>
            <a:p>
              <a:endParaRPr lang="en-US"/>
            </a:p>
          </p:txBody>
        </p:sp>
      </p:grpSp>
      <p:grpSp>
        <p:nvGrpSpPr>
          <p:cNvPr id="13" name="Group 13"/>
          <p:cNvGrpSpPr>
            <a:grpSpLocks noChangeAspect="1"/>
          </p:cNvGrpSpPr>
          <p:nvPr/>
        </p:nvGrpSpPr>
        <p:grpSpPr>
          <a:xfrm>
            <a:off x="12110662" y="7493448"/>
            <a:ext cx="7071908" cy="707187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076" r="-23076"/>
              </a:stretch>
            </a:blipFill>
          </p:spPr>
          <p:txBody>
            <a:bodyPr/>
            <a:lstStyle/>
            <a:p>
              <a:endParaRPr lang="en-US"/>
            </a:p>
          </p:txBody>
        </p:sp>
      </p:grpSp>
      <p:grpSp>
        <p:nvGrpSpPr>
          <p:cNvPr id="15" name="Group 15"/>
          <p:cNvGrpSpPr>
            <a:grpSpLocks noChangeAspect="1"/>
          </p:cNvGrpSpPr>
          <p:nvPr/>
        </p:nvGrpSpPr>
        <p:grpSpPr>
          <a:xfrm rot="-10799999">
            <a:off x="7273577" y="3173784"/>
            <a:ext cx="375888" cy="375886"/>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FF66C4">
                    <a:alpha val="100000"/>
                  </a:srgbClr>
                </a:gs>
                <a:gs pos="100000">
                  <a:srgbClr val="FFDE59">
                    <a:alpha val="100000"/>
                  </a:srgbClr>
                </a:gs>
              </a:gsLst>
              <a:lin ang="0"/>
            </a:gradFill>
            <a:ln w="12700">
              <a:solidFill>
                <a:srgbClr val="000000"/>
              </a:solidFill>
            </a:ln>
          </p:spPr>
          <p:txBody>
            <a:bodyPr/>
            <a:lstStyle/>
            <a:p>
              <a:endParaRPr lang="en-US"/>
            </a:p>
          </p:txBody>
        </p:sp>
      </p:grpSp>
      <p:grpSp>
        <p:nvGrpSpPr>
          <p:cNvPr id="17" name="Group 17"/>
          <p:cNvGrpSpPr>
            <a:grpSpLocks noChangeAspect="1"/>
          </p:cNvGrpSpPr>
          <p:nvPr/>
        </p:nvGrpSpPr>
        <p:grpSpPr>
          <a:xfrm rot="-10799999">
            <a:off x="12678322" y="3173784"/>
            <a:ext cx="375888" cy="375886"/>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adFill rotWithShape="1">
              <a:gsLst>
                <a:gs pos="0">
                  <a:srgbClr val="FF66C4">
                    <a:alpha val="100000"/>
                  </a:srgbClr>
                </a:gs>
                <a:gs pos="100000">
                  <a:srgbClr val="FFDE59">
                    <a:alpha val="100000"/>
                  </a:srgbClr>
                </a:gs>
              </a:gsLst>
              <a:lin ang="0"/>
            </a:gradFill>
            <a:ln w="12700">
              <a:solidFill>
                <a:srgbClr val="000000"/>
              </a:solidFill>
            </a:ln>
          </p:spPr>
          <p:txBody>
            <a:bodyPr/>
            <a:lstStyle/>
            <a:p>
              <a:endParaRPr lang="en-US"/>
            </a:p>
          </p:txBody>
        </p:sp>
      </p:grpSp>
      <p:sp>
        <p:nvSpPr>
          <p:cNvPr id="19" name="Freeform 19"/>
          <p:cNvSpPr/>
          <p:nvPr/>
        </p:nvSpPr>
        <p:spPr>
          <a:xfrm>
            <a:off x="-436828" y="4791814"/>
            <a:ext cx="1351946" cy="6076161"/>
          </a:xfrm>
          <a:custGeom>
            <a:avLst/>
            <a:gdLst/>
            <a:ahLst/>
            <a:cxnLst/>
            <a:rect l="l" t="t" r="r" b="b"/>
            <a:pathLst>
              <a:path w="1351946" h="6076161">
                <a:moveTo>
                  <a:pt x="0" y="0"/>
                </a:moveTo>
                <a:lnTo>
                  <a:pt x="1351945" y="0"/>
                </a:lnTo>
                <a:lnTo>
                  <a:pt x="1351945" y="6076161"/>
                </a:lnTo>
                <a:lnTo>
                  <a:pt x="0" y="6076161"/>
                </a:lnTo>
                <a:lnTo>
                  <a:pt x="0" y="0"/>
                </a:lnTo>
                <a:close/>
              </a:path>
            </a:pathLst>
          </a:custGeom>
          <a:blipFill>
            <a:blip r:embed="rId4"/>
            <a:stretch>
              <a:fillRect/>
            </a:stretch>
          </a:blipFill>
        </p:spPr>
        <p:txBody>
          <a:bodyPr/>
          <a:lstStyle/>
          <a:p>
            <a:endParaRPr lang="en-US"/>
          </a:p>
        </p:txBody>
      </p:sp>
      <p:sp>
        <p:nvSpPr>
          <p:cNvPr id="20" name="Freeform 20"/>
          <p:cNvSpPr/>
          <p:nvPr/>
        </p:nvSpPr>
        <p:spPr>
          <a:xfrm>
            <a:off x="6311684" y="8553860"/>
            <a:ext cx="961893" cy="3466279"/>
          </a:xfrm>
          <a:custGeom>
            <a:avLst/>
            <a:gdLst/>
            <a:ahLst/>
            <a:cxnLst/>
            <a:rect l="l" t="t" r="r" b="b"/>
            <a:pathLst>
              <a:path w="961893" h="3466279">
                <a:moveTo>
                  <a:pt x="0" y="0"/>
                </a:moveTo>
                <a:lnTo>
                  <a:pt x="961893" y="0"/>
                </a:lnTo>
                <a:lnTo>
                  <a:pt x="961893" y="3466280"/>
                </a:lnTo>
                <a:lnTo>
                  <a:pt x="0" y="3466280"/>
                </a:lnTo>
                <a:lnTo>
                  <a:pt x="0" y="0"/>
                </a:lnTo>
                <a:close/>
              </a:path>
            </a:pathLst>
          </a:custGeom>
          <a:blipFill>
            <a:blip r:embed="rId5"/>
            <a:stretch>
              <a:fillRect/>
            </a:stretch>
          </a:blipFill>
        </p:spPr>
        <p:txBody>
          <a:bodyPr/>
          <a:lstStyle/>
          <a:p>
            <a:endParaRPr lang="en-US"/>
          </a:p>
        </p:txBody>
      </p:sp>
      <p:sp>
        <p:nvSpPr>
          <p:cNvPr id="21" name="Freeform 21"/>
          <p:cNvSpPr/>
          <p:nvPr/>
        </p:nvSpPr>
        <p:spPr>
          <a:xfrm>
            <a:off x="14790621" y="6016998"/>
            <a:ext cx="1711990" cy="6989710"/>
          </a:xfrm>
          <a:custGeom>
            <a:avLst/>
            <a:gdLst/>
            <a:ahLst/>
            <a:cxnLst/>
            <a:rect l="l" t="t" r="r" b="b"/>
            <a:pathLst>
              <a:path w="1711990" h="6989710">
                <a:moveTo>
                  <a:pt x="0" y="0"/>
                </a:moveTo>
                <a:lnTo>
                  <a:pt x="1711990" y="0"/>
                </a:lnTo>
                <a:lnTo>
                  <a:pt x="1711990" y="6989710"/>
                </a:lnTo>
                <a:lnTo>
                  <a:pt x="0" y="6989710"/>
                </a:lnTo>
                <a:lnTo>
                  <a:pt x="0" y="0"/>
                </a:lnTo>
                <a:close/>
              </a:path>
            </a:pathLst>
          </a:custGeom>
          <a:blipFill>
            <a:blip r:embed="rId6"/>
            <a:stretch>
              <a:fillRect l="-106540" t="-2745" r="-136915"/>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333618" y="-2410159"/>
            <a:ext cx="6055787" cy="605576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3076" r="-23076"/>
              </a:stretch>
            </a:blipFill>
          </p:spPr>
          <p:txBody>
            <a:bodyPr/>
            <a:lstStyle/>
            <a:p>
              <a:endParaRPr lang="en-US"/>
            </a:p>
          </p:txBody>
        </p:sp>
      </p:grpSp>
      <p:sp>
        <p:nvSpPr>
          <p:cNvPr id="4" name="Freeform 4"/>
          <p:cNvSpPr/>
          <p:nvPr/>
        </p:nvSpPr>
        <p:spPr>
          <a:xfrm>
            <a:off x="-54556" y="-389181"/>
            <a:ext cx="18342556" cy="12550170"/>
          </a:xfrm>
          <a:custGeom>
            <a:avLst/>
            <a:gdLst/>
            <a:ahLst/>
            <a:cxnLst/>
            <a:rect l="l" t="t" r="r" b="b"/>
            <a:pathLst>
              <a:path w="18342556" h="12550170">
                <a:moveTo>
                  <a:pt x="0" y="0"/>
                </a:moveTo>
                <a:lnTo>
                  <a:pt x="18342556" y="0"/>
                </a:lnTo>
                <a:lnTo>
                  <a:pt x="18342556" y="12550170"/>
                </a:lnTo>
                <a:lnTo>
                  <a:pt x="0" y="12550170"/>
                </a:lnTo>
                <a:lnTo>
                  <a:pt x="0" y="0"/>
                </a:lnTo>
                <a:close/>
              </a:path>
            </a:pathLst>
          </a:custGeom>
          <a:blipFill>
            <a:blip r:embed="rId3">
              <a:alphaModFix amt="12000"/>
            </a:blip>
            <a:stretch>
              <a:fillRect/>
            </a:stretch>
          </a:blipFill>
        </p:spPr>
        <p:txBody>
          <a:bodyPr/>
          <a:lstStyle/>
          <a:p>
            <a:endParaRPr lang="en-US"/>
          </a:p>
        </p:txBody>
      </p:sp>
      <p:sp>
        <p:nvSpPr>
          <p:cNvPr id="5" name="Freeform 5"/>
          <p:cNvSpPr/>
          <p:nvPr/>
        </p:nvSpPr>
        <p:spPr>
          <a:xfrm>
            <a:off x="16272972" y="161891"/>
            <a:ext cx="3631304" cy="17606324"/>
          </a:xfrm>
          <a:custGeom>
            <a:avLst/>
            <a:gdLst/>
            <a:ahLst/>
            <a:cxnLst/>
            <a:rect l="l" t="t" r="r" b="b"/>
            <a:pathLst>
              <a:path w="3631304" h="17606324">
                <a:moveTo>
                  <a:pt x="0" y="0"/>
                </a:moveTo>
                <a:lnTo>
                  <a:pt x="3631305" y="0"/>
                </a:lnTo>
                <a:lnTo>
                  <a:pt x="3631305" y="17606324"/>
                </a:lnTo>
                <a:lnTo>
                  <a:pt x="0" y="17606324"/>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15050733" y="2180669"/>
            <a:ext cx="654136" cy="6541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grpSp>
        <p:nvGrpSpPr>
          <p:cNvPr id="8" name="Group 8"/>
          <p:cNvGrpSpPr/>
          <p:nvPr/>
        </p:nvGrpSpPr>
        <p:grpSpPr>
          <a:xfrm>
            <a:off x="2870206" y="3450823"/>
            <a:ext cx="2174548" cy="2734235"/>
            <a:chOff x="0" y="0"/>
            <a:chExt cx="2899398" cy="3645647"/>
          </a:xfrm>
        </p:grpSpPr>
        <p:sp>
          <p:nvSpPr>
            <p:cNvPr id="9" name="Freeform 9"/>
            <p:cNvSpPr/>
            <p:nvPr/>
          </p:nvSpPr>
          <p:spPr>
            <a:xfrm>
              <a:off x="0" y="341315"/>
              <a:ext cx="2899398" cy="2954800"/>
            </a:xfrm>
            <a:custGeom>
              <a:avLst/>
              <a:gdLst/>
              <a:ahLst/>
              <a:cxnLst/>
              <a:rect l="l" t="t" r="r" b="b"/>
              <a:pathLst>
                <a:path w="2899398" h="2954800">
                  <a:moveTo>
                    <a:pt x="0" y="0"/>
                  </a:moveTo>
                  <a:lnTo>
                    <a:pt x="2899398" y="0"/>
                  </a:lnTo>
                  <a:lnTo>
                    <a:pt x="2899398" y="2954800"/>
                  </a:lnTo>
                  <a:lnTo>
                    <a:pt x="0" y="2954800"/>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980284" y="-342900"/>
              <a:ext cx="938831" cy="3988547"/>
            </a:xfrm>
            <a:prstGeom prst="rect">
              <a:avLst/>
            </a:prstGeom>
          </p:spPr>
          <p:txBody>
            <a:bodyPr lIns="0" tIns="0" rIns="0" bIns="0" rtlCol="0" anchor="t">
              <a:spAutoFit/>
            </a:bodyPr>
            <a:lstStyle/>
            <a:p>
              <a:pPr marL="0" lvl="0" indent="0" algn="just">
                <a:lnSpc>
                  <a:spcPts val="21600"/>
                </a:lnSpc>
                <a:spcBef>
                  <a:spcPct val="0"/>
                </a:spcBef>
              </a:pPr>
              <a:r>
                <a:rPr lang="en-US" sz="18000" dirty="0">
                  <a:solidFill>
                    <a:srgbClr val="FFFFFF"/>
                  </a:solidFill>
                  <a:latin typeface="HS Alwafa digital"/>
                  <a:ea typeface="HS Alwafa digital"/>
                  <a:cs typeface="HS Alwafa digital"/>
                  <a:sym typeface="HS Alwafa digital"/>
                </a:rPr>
                <a:t>1</a:t>
              </a:r>
            </a:p>
          </p:txBody>
        </p:sp>
      </p:grpSp>
      <p:grpSp>
        <p:nvGrpSpPr>
          <p:cNvPr id="11" name="Group 11"/>
          <p:cNvGrpSpPr/>
          <p:nvPr/>
        </p:nvGrpSpPr>
        <p:grpSpPr>
          <a:xfrm>
            <a:off x="7911566" y="3450823"/>
            <a:ext cx="2174548" cy="2743200"/>
            <a:chOff x="0" y="0"/>
            <a:chExt cx="2899398" cy="3657600"/>
          </a:xfrm>
        </p:grpSpPr>
        <p:sp>
          <p:nvSpPr>
            <p:cNvPr id="12" name="Freeform 12"/>
            <p:cNvSpPr/>
            <p:nvPr/>
          </p:nvSpPr>
          <p:spPr>
            <a:xfrm>
              <a:off x="0" y="341315"/>
              <a:ext cx="2899398" cy="2954800"/>
            </a:xfrm>
            <a:custGeom>
              <a:avLst/>
              <a:gdLst/>
              <a:ahLst/>
              <a:cxnLst/>
              <a:rect l="l" t="t" r="r" b="b"/>
              <a:pathLst>
                <a:path w="2899398" h="2954800">
                  <a:moveTo>
                    <a:pt x="0" y="0"/>
                  </a:moveTo>
                  <a:lnTo>
                    <a:pt x="2899398" y="0"/>
                  </a:lnTo>
                  <a:lnTo>
                    <a:pt x="2899398" y="2954800"/>
                  </a:lnTo>
                  <a:lnTo>
                    <a:pt x="0" y="2954800"/>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980284" y="-342900"/>
              <a:ext cx="938831" cy="4000500"/>
            </a:xfrm>
            <a:prstGeom prst="rect">
              <a:avLst/>
            </a:prstGeom>
          </p:spPr>
          <p:txBody>
            <a:bodyPr lIns="0" tIns="0" rIns="0" bIns="0" rtlCol="0" anchor="t">
              <a:spAutoFit/>
            </a:bodyPr>
            <a:lstStyle/>
            <a:p>
              <a:pPr marL="0" lvl="0" indent="0" algn="just">
                <a:lnSpc>
                  <a:spcPts val="21600"/>
                </a:lnSpc>
                <a:spcBef>
                  <a:spcPct val="0"/>
                </a:spcBef>
              </a:pPr>
              <a:r>
                <a:rPr lang="en-US" sz="18000">
                  <a:solidFill>
                    <a:srgbClr val="FFFFFF"/>
                  </a:solidFill>
                  <a:latin typeface="HS Alwafa digital"/>
                  <a:ea typeface="HS Alwafa digital"/>
                  <a:cs typeface="HS Alwafa digital"/>
                  <a:sym typeface="HS Alwafa digital"/>
                </a:rPr>
                <a:t>2</a:t>
              </a:r>
            </a:p>
          </p:txBody>
        </p:sp>
      </p:grpSp>
      <p:grpSp>
        <p:nvGrpSpPr>
          <p:cNvPr id="14" name="Group 14"/>
          <p:cNvGrpSpPr/>
          <p:nvPr/>
        </p:nvGrpSpPr>
        <p:grpSpPr>
          <a:xfrm>
            <a:off x="7314179" y="5939741"/>
            <a:ext cx="3386542" cy="3651068"/>
            <a:chOff x="-107291" y="-123825"/>
            <a:chExt cx="4515389" cy="4868089"/>
          </a:xfrm>
        </p:grpSpPr>
        <p:sp>
          <p:nvSpPr>
            <p:cNvPr id="15" name="TextBox 15"/>
            <p:cNvSpPr txBox="1"/>
            <p:nvPr/>
          </p:nvSpPr>
          <p:spPr>
            <a:xfrm>
              <a:off x="0" y="-123825"/>
              <a:ext cx="4408098" cy="1436290"/>
            </a:xfrm>
            <a:prstGeom prst="rect">
              <a:avLst/>
            </a:prstGeom>
          </p:spPr>
          <p:txBody>
            <a:bodyPr lIns="0" tIns="0" rIns="0" bIns="0" rtlCol="0" anchor="t">
              <a:spAutoFit/>
            </a:bodyPr>
            <a:lstStyle/>
            <a:p>
              <a:pPr marL="0" lvl="0" indent="0" algn="ctr">
                <a:lnSpc>
                  <a:spcPts val="4200"/>
                </a:lnSpc>
                <a:spcBef>
                  <a:spcPct val="0"/>
                </a:spcBef>
              </a:pPr>
              <a:r>
                <a:rPr lang="en-US" sz="3500" b="1" dirty="0">
                  <a:solidFill>
                    <a:srgbClr val="FFFFFF"/>
                  </a:solidFill>
                  <a:latin typeface="29LT Bukra Semi Condensed Bold"/>
                  <a:ea typeface="29LT Bukra Semi Condensed Bold"/>
                  <a:cs typeface="29LT Bukra Semi Condensed Bold"/>
                  <a:sym typeface="29LT Bukra Semi Condensed Bold"/>
                </a:rPr>
                <a:t>Safer Neighborhoods</a:t>
              </a:r>
            </a:p>
          </p:txBody>
        </p:sp>
        <p:sp>
          <p:nvSpPr>
            <p:cNvPr id="16" name="TextBox 16"/>
            <p:cNvSpPr txBox="1"/>
            <p:nvPr/>
          </p:nvSpPr>
          <p:spPr>
            <a:xfrm>
              <a:off x="-107291" y="1302981"/>
              <a:ext cx="4408098" cy="3441283"/>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FFFFFF"/>
                  </a:solidFill>
                  <a:latin typeface="Blinker"/>
                  <a:ea typeface="Blinker"/>
                  <a:cs typeface="Blinker"/>
                  <a:sym typeface="Blinker"/>
                </a:rPr>
                <a:t>With smart cameras and pattern detection, AI can help spot accidents or suspicious activity faster, which helps emergency services respond quickly.</a:t>
              </a:r>
            </a:p>
          </p:txBody>
        </p:sp>
      </p:grpSp>
      <p:grpSp>
        <p:nvGrpSpPr>
          <p:cNvPr id="17" name="Group 17"/>
          <p:cNvGrpSpPr/>
          <p:nvPr/>
        </p:nvGrpSpPr>
        <p:grpSpPr>
          <a:xfrm>
            <a:off x="13203253" y="3450823"/>
            <a:ext cx="2174548" cy="2743200"/>
            <a:chOff x="0" y="0"/>
            <a:chExt cx="2899398" cy="3657600"/>
          </a:xfrm>
        </p:grpSpPr>
        <p:sp>
          <p:nvSpPr>
            <p:cNvPr id="18" name="Freeform 18"/>
            <p:cNvSpPr/>
            <p:nvPr/>
          </p:nvSpPr>
          <p:spPr>
            <a:xfrm>
              <a:off x="0" y="341315"/>
              <a:ext cx="2899398" cy="2954800"/>
            </a:xfrm>
            <a:custGeom>
              <a:avLst/>
              <a:gdLst/>
              <a:ahLst/>
              <a:cxnLst/>
              <a:rect l="l" t="t" r="r" b="b"/>
              <a:pathLst>
                <a:path w="2899398" h="2954800">
                  <a:moveTo>
                    <a:pt x="0" y="0"/>
                  </a:moveTo>
                  <a:lnTo>
                    <a:pt x="2899398" y="0"/>
                  </a:lnTo>
                  <a:lnTo>
                    <a:pt x="2899398" y="2954800"/>
                  </a:lnTo>
                  <a:lnTo>
                    <a:pt x="0" y="2954800"/>
                  </a:lnTo>
                  <a:lnTo>
                    <a:pt x="0" y="0"/>
                  </a:lnTo>
                  <a:close/>
                </a:path>
              </a:pathLst>
            </a:custGeom>
            <a:blipFill>
              <a:blip r:embed="rId6"/>
              <a:stretch>
                <a:fillRect/>
              </a:stretch>
            </a:blipFill>
          </p:spPr>
          <p:txBody>
            <a:bodyPr/>
            <a:lstStyle/>
            <a:p>
              <a:endParaRPr lang="en-US"/>
            </a:p>
          </p:txBody>
        </p:sp>
        <p:sp>
          <p:nvSpPr>
            <p:cNvPr id="19" name="TextBox 19"/>
            <p:cNvSpPr txBox="1"/>
            <p:nvPr/>
          </p:nvSpPr>
          <p:spPr>
            <a:xfrm>
              <a:off x="980284" y="-342900"/>
              <a:ext cx="938831" cy="4000500"/>
            </a:xfrm>
            <a:prstGeom prst="rect">
              <a:avLst/>
            </a:prstGeom>
          </p:spPr>
          <p:txBody>
            <a:bodyPr lIns="0" tIns="0" rIns="0" bIns="0" rtlCol="0" anchor="t">
              <a:spAutoFit/>
            </a:bodyPr>
            <a:lstStyle/>
            <a:p>
              <a:pPr marL="0" lvl="0" indent="0" algn="just">
                <a:lnSpc>
                  <a:spcPts val="21600"/>
                </a:lnSpc>
                <a:spcBef>
                  <a:spcPct val="0"/>
                </a:spcBef>
              </a:pPr>
              <a:r>
                <a:rPr lang="en-US" sz="18000">
                  <a:solidFill>
                    <a:srgbClr val="FFFFFF"/>
                  </a:solidFill>
                  <a:latin typeface="HS Alwafa digital"/>
                  <a:ea typeface="HS Alwafa digital"/>
                  <a:cs typeface="HS Alwafa digital"/>
                  <a:sym typeface="HS Alwafa digital"/>
                </a:rPr>
                <a:t>3</a:t>
              </a:r>
            </a:p>
          </p:txBody>
        </p:sp>
      </p:grpSp>
      <p:grpSp>
        <p:nvGrpSpPr>
          <p:cNvPr id="20" name="Group 20"/>
          <p:cNvGrpSpPr/>
          <p:nvPr/>
        </p:nvGrpSpPr>
        <p:grpSpPr>
          <a:xfrm>
            <a:off x="2423788" y="5939741"/>
            <a:ext cx="3306074" cy="3215051"/>
            <a:chOff x="0" y="-123825"/>
            <a:chExt cx="4408098" cy="4286735"/>
          </a:xfrm>
        </p:grpSpPr>
        <p:sp>
          <p:nvSpPr>
            <p:cNvPr id="21" name="TextBox 21"/>
            <p:cNvSpPr txBox="1"/>
            <p:nvPr/>
          </p:nvSpPr>
          <p:spPr>
            <a:xfrm>
              <a:off x="0" y="-123825"/>
              <a:ext cx="4408098" cy="1436291"/>
            </a:xfrm>
            <a:prstGeom prst="rect">
              <a:avLst/>
            </a:prstGeom>
          </p:spPr>
          <p:txBody>
            <a:bodyPr lIns="0" tIns="0" rIns="0" bIns="0" rtlCol="0" anchor="t">
              <a:spAutoFit/>
            </a:bodyPr>
            <a:lstStyle/>
            <a:p>
              <a:pPr marL="0" lvl="0" indent="0" algn="ctr">
                <a:lnSpc>
                  <a:spcPts val="4200"/>
                </a:lnSpc>
                <a:spcBef>
                  <a:spcPct val="0"/>
                </a:spcBef>
              </a:pPr>
              <a:r>
                <a:rPr lang="en-US" sz="3500" b="1" dirty="0">
                  <a:solidFill>
                    <a:srgbClr val="FFFFFF"/>
                  </a:solidFill>
                  <a:latin typeface="29LT Bukra Semi Condensed Bold"/>
                  <a:ea typeface="29LT Bukra Semi Condensed Bold"/>
                  <a:cs typeface="29LT Bukra Semi Condensed Bold"/>
                  <a:sym typeface="29LT Bukra Semi Condensed Bold"/>
                </a:rPr>
                <a:t>Less Traffic, Less Waiting</a:t>
              </a:r>
            </a:p>
          </p:txBody>
        </p:sp>
        <p:sp>
          <p:nvSpPr>
            <p:cNvPr id="22" name="TextBox 22"/>
            <p:cNvSpPr txBox="1"/>
            <p:nvPr/>
          </p:nvSpPr>
          <p:spPr>
            <a:xfrm>
              <a:off x="0" y="1302982"/>
              <a:ext cx="4408098" cy="2859928"/>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FFFFFF"/>
                  </a:solidFill>
                  <a:latin typeface="Blinker"/>
                  <a:ea typeface="Blinker"/>
                  <a:cs typeface="Blinker"/>
                  <a:sym typeface="Blinker"/>
                </a:rPr>
                <a:t>AI can time traffic lights better, spot jams early, and suggest faster routes—so commutes get shorter and smoother.</a:t>
              </a:r>
            </a:p>
          </p:txBody>
        </p:sp>
      </p:grpSp>
      <p:grpSp>
        <p:nvGrpSpPr>
          <p:cNvPr id="23" name="Group 23"/>
          <p:cNvGrpSpPr/>
          <p:nvPr/>
        </p:nvGrpSpPr>
        <p:grpSpPr>
          <a:xfrm>
            <a:off x="12365506" y="5939741"/>
            <a:ext cx="3794478" cy="3651068"/>
            <a:chOff x="0" y="-123825"/>
            <a:chExt cx="5059304" cy="4868089"/>
          </a:xfrm>
        </p:grpSpPr>
        <p:sp>
          <p:nvSpPr>
            <p:cNvPr id="24" name="TextBox 24"/>
            <p:cNvSpPr txBox="1"/>
            <p:nvPr/>
          </p:nvSpPr>
          <p:spPr>
            <a:xfrm>
              <a:off x="0" y="-123825"/>
              <a:ext cx="5059304" cy="1436290"/>
            </a:xfrm>
            <a:prstGeom prst="rect">
              <a:avLst/>
            </a:prstGeom>
          </p:spPr>
          <p:txBody>
            <a:bodyPr lIns="0" tIns="0" rIns="0" bIns="0" rtlCol="0" anchor="t">
              <a:spAutoFit/>
            </a:bodyPr>
            <a:lstStyle/>
            <a:p>
              <a:pPr marL="0" lvl="0" indent="0" algn="ctr">
                <a:lnSpc>
                  <a:spcPts val="4200"/>
                </a:lnSpc>
                <a:spcBef>
                  <a:spcPct val="0"/>
                </a:spcBef>
              </a:pPr>
              <a:r>
                <a:rPr lang="en-US" sz="3500" b="1" dirty="0">
                  <a:solidFill>
                    <a:srgbClr val="FFFFFF"/>
                  </a:solidFill>
                  <a:latin typeface="29LT Bukra Semi Condensed Bold"/>
                  <a:ea typeface="29LT Bukra Semi Condensed Bold"/>
                  <a:cs typeface="29LT Bukra Semi Condensed Bold"/>
                  <a:sym typeface="29LT Bukra Semi Condensed Bold"/>
                </a:rPr>
                <a:t>Smarter Use of Resources</a:t>
              </a:r>
            </a:p>
          </p:txBody>
        </p:sp>
        <p:sp>
          <p:nvSpPr>
            <p:cNvPr id="25" name="TextBox 25"/>
            <p:cNvSpPr txBox="1"/>
            <p:nvPr/>
          </p:nvSpPr>
          <p:spPr>
            <a:xfrm>
              <a:off x="313884" y="1302981"/>
              <a:ext cx="4408099" cy="3441283"/>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FFFFFF"/>
                  </a:solidFill>
                  <a:latin typeface="Blinker"/>
                  <a:ea typeface="Blinker"/>
                  <a:cs typeface="Blinker"/>
                  <a:sym typeface="Blinker"/>
                </a:rPr>
                <a:t>AI can monitor things like energy, water, and waste systems to prevent overuse or breakdowns—saving money and reducing waste.</a:t>
              </a:r>
            </a:p>
          </p:txBody>
        </p:sp>
      </p:grpSp>
      <p:sp>
        <p:nvSpPr>
          <p:cNvPr id="26" name="TextBox 26"/>
          <p:cNvSpPr txBox="1"/>
          <p:nvPr/>
        </p:nvSpPr>
        <p:spPr>
          <a:xfrm>
            <a:off x="2541720" y="1616980"/>
            <a:ext cx="13618264" cy="1376643"/>
          </a:xfrm>
          <a:prstGeom prst="rect">
            <a:avLst/>
          </a:prstGeom>
        </p:spPr>
        <p:txBody>
          <a:bodyPr lIns="0" tIns="0" rIns="0" bIns="0" rtlCol="0" anchor="t">
            <a:spAutoFit/>
          </a:bodyPr>
          <a:lstStyle/>
          <a:p>
            <a:pPr marL="0" lvl="0" indent="0" algn="ctr">
              <a:lnSpc>
                <a:spcPts val="10800"/>
              </a:lnSpc>
              <a:spcBef>
                <a:spcPct val="0"/>
              </a:spcBef>
            </a:pPr>
            <a:r>
              <a:rPr lang="en-US" sz="9000" spc="-378" dirty="0">
                <a:solidFill>
                  <a:srgbClr val="FAFF19"/>
                </a:solidFill>
                <a:latin typeface="League Spartan"/>
                <a:ea typeface="League Spartan"/>
                <a:cs typeface="League Spartan"/>
                <a:sym typeface="League Spartan"/>
              </a:rPr>
              <a:t>Why AI in our cities?</a:t>
            </a:r>
          </a:p>
        </p:txBody>
      </p:sp>
      <p:sp>
        <p:nvSpPr>
          <p:cNvPr id="27" name="Freeform 27"/>
          <p:cNvSpPr/>
          <p:nvPr/>
        </p:nvSpPr>
        <p:spPr>
          <a:xfrm>
            <a:off x="11251100" y="5885904"/>
            <a:ext cx="1176653" cy="5288327"/>
          </a:xfrm>
          <a:custGeom>
            <a:avLst/>
            <a:gdLst/>
            <a:ahLst/>
            <a:cxnLst/>
            <a:rect l="l" t="t" r="r" b="b"/>
            <a:pathLst>
              <a:path w="1176653" h="5288327">
                <a:moveTo>
                  <a:pt x="0" y="0"/>
                </a:moveTo>
                <a:lnTo>
                  <a:pt x="1176652" y="0"/>
                </a:lnTo>
                <a:lnTo>
                  <a:pt x="1176652" y="5288327"/>
                </a:lnTo>
                <a:lnTo>
                  <a:pt x="0" y="5288327"/>
                </a:lnTo>
                <a:lnTo>
                  <a:pt x="0" y="0"/>
                </a:lnTo>
                <a:close/>
              </a:path>
            </a:pathLst>
          </a:custGeom>
          <a:blipFill>
            <a:blip r:embed="rId7"/>
            <a:stretch>
              <a:fillRect/>
            </a:stretch>
          </a:blipFill>
        </p:spPr>
        <p:txBody>
          <a:bodyPr/>
          <a:lstStyle/>
          <a:p>
            <a:endParaRPr lang="en-US"/>
          </a:p>
        </p:txBody>
      </p:sp>
      <p:grpSp>
        <p:nvGrpSpPr>
          <p:cNvPr id="28" name="Group 28"/>
          <p:cNvGrpSpPr>
            <a:grpSpLocks noChangeAspect="1"/>
          </p:cNvGrpSpPr>
          <p:nvPr/>
        </p:nvGrpSpPr>
        <p:grpSpPr>
          <a:xfrm>
            <a:off x="3045813" y="813551"/>
            <a:ext cx="911667" cy="911663"/>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30" name="Freeform 30"/>
          <p:cNvSpPr/>
          <p:nvPr/>
        </p:nvSpPr>
        <p:spPr>
          <a:xfrm>
            <a:off x="10662773" y="7340018"/>
            <a:ext cx="1176653" cy="5288327"/>
          </a:xfrm>
          <a:custGeom>
            <a:avLst/>
            <a:gdLst/>
            <a:ahLst/>
            <a:cxnLst/>
            <a:rect l="l" t="t" r="r" b="b"/>
            <a:pathLst>
              <a:path w="1176653" h="5288327">
                <a:moveTo>
                  <a:pt x="0" y="0"/>
                </a:moveTo>
                <a:lnTo>
                  <a:pt x="1176653" y="0"/>
                </a:lnTo>
                <a:lnTo>
                  <a:pt x="1176653" y="5288327"/>
                </a:lnTo>
                <a:lnTo>
                  <a:pt x="0" y="5288327"/>
                </a:lnTo>
                <a:lnTo>
                  <a:pt x="0" y="0"/>
                </a:lnTo>
                <a:close/>
              </a:path>
            </a:pathLst>
          </a:custGeom>
          <a:blipFill>
            <a:blip r:embed="rId7"/>
            <a:stretch>
              <a:fillRect/>
            </a:stretch>
          </a:blipFill>
        </p:spPr>
        <p:txBody>
          <a:bodyPr/>
          <a:lstStyle/>
          <a:p>
            <a:endParaRPr lang="en-US"/>
          </a:p>
        </p:txBody>
      </p:sp>
      <p:grpSp>
        <p:nvGrpSpPr>
          <p:cNvPr id="31" name="Group 31"/>
          <p:cNvGrpSpPr>
            <a:grpSpLocks noChangeAspect="1"/>
          </p:cNvGrpSpPr>
          <p:nvPr/>
        </p:nvGrpSpPr>
        <p:grpSpPr>
          <a:xfrm>
            <a:off x="-691534" y="5205904"/>
            <a:ext cx="1998941" cy="1998933"/>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33" name="Freeform 33"/>
          <p:cNvSpPr/>
          <p:nvPr/>
        </p:nvSpPr>
        <p:spPr>
          <a:xfrm>
            <a:off x="-412827" y="5310060"/>
            <a:ext cx="1441527" cy="5194692"/>
          </a:xfrm>
          <a:custGeom>
            <a:avLst/>
            <a:gdLst/>
            <a:ahLst/>
            <a:cxnLst/>
            <a:rect l="l" t="t" r="r" b="b"/>
            <a:pathLst>
              <a:path w="1441527" h="5194692">
                <a:moveTo>
                  <a:pt x="0" y="0"/>
                </a:moveTo>
                <a:lnTo>
                  <a:pt x="1441527" y="0"/>
                </a:lnTo>
                <a:lnTo>
                  <a:pt x="1441527" y="5194692"/>
                </a:lnTo>
                <a:lnTo>
                  <a:pt x="0" y="5194692"/>
                </a:lnTo>
                <a:lnTo>
                  <a:pt x="0" y="0"/>
                </a:lnTo>
                <a:close/>
              </a:path>
            </a:pathLst>
          </a:custGeom>
          <a:blipFill>
            <a:blip r:embed="rId8"/>
            <a:stretch>
              <a:fillRect/>
            </a:stretch>
          </a:blipFill>
        </p:spPr>
        <p:txBody>
          <a:bodyPr/>
          <a:lstStyle/>
          <a:p>
            <a:endParaRPr lang="en-US"/>
          </a:p>
        </p:txBody>
      </p:sp>
      <p:sp>
        <p:nvSpPr>
          <p:cNvPr id="34" name="Freeform 34"/>
          <p:cNvSpPr/>
          <p:nvPr/>
        </p:nvSpPr>
        <p:spPr>
          <a:xfrm>
            <a:off x="4767969" y="9162066"/>
            <a:ext cx="961893" cy="3466279"/>
          </a:xfrm>
          <a:custGeom>
            <a:avLst/>
            <a:gdLst/>
            <a:ahLst/>
            <a:cxnLst/>
            <a:rect l="l" t="t" r="r" b="b"/>
            <a:pathLst>
              <a:path w="961893" h="3466279">
                <a:moveTo>
                  <a:pt x="0" y="0"/>
                </a:moveTo>
                <a:lnTo>
                  <a:pt x="961892" y="0"/>
                </a:lnTo>
                <a:lnTo>
                  <a:pt x="961892" y="3466279"/>
                </a:lnTo>
                <a:lnTo>
                  <a:pt x="0" y="3466279"/>
                </a:lnTo>
                <a:lnTo>
                  <a:pt x="0" y="0"/>
                </a:lnTo>
                <a:close/>
              </a:path>
            </a:pathLst>
          </a:custGeom>
          <a:blipFill>
            <a:blip r:embed="rId8"/>
            <a:stretch>
              <a:fillRect/>
            </a:stretch>
          </a:blipFill>
        </p:spPr>
        <p:txBody>
          <a:bodyPr/>
          <a:lstStyle/>
          <a:p>
            <a:endParaRPr lang="en-US"/>
          </a:p>
        </p:txBody>
      </p:sp>
      <p:sp>
        <p:nvSpPr>
          <p:cNvPr id="35" name="Freeform 35"/>
          <p:cNvSpPr/>
          <p:nvPr/>
        </p:nvSpPr>
        <p:spPr>
          <a:xfrm>
            <a:off x="5880304" y="7231913"/>
            <a:ext cx="961893" cy="3466279"/>
          </a:xfrm>
          <a:custGeom>
            <a:avLst/>
            <a:gdLst/>
            <a:ahLst/>
            <a:cxnLst/>
            <a:rect l="l" t="t" r="r" b="b"/>
            <a:pathLst>
              <a:path w="961893" h="3466279">
                <a:moveTo>
                  <a:pt x="0" y="0"/>
                </a:moveTo>
                <a:lnTo>
                  <a:pt x="961893" y="0"/>
                </a:lnTo>
                <a:lnTo>
                  <a:pt x="961893" y="3466280"/>
                </a:lnTo>
                <a:lnTo>
                  <a:pt x="0" y="346628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4191" y="5621938"/>
            <a:ext cx="7272751" cy="752256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r="-77777"/>
              </a:stretch>
            </a:blipFill>
          </p:spPr>
          <p:txBody>
            <a:bodyPr/>
            <a:lstStyle/>
            <a:p>
              <a:endParaRPr lang="en-US" dirty="0"/>
            </a:p>
          </p:txBody>
        </p:sp>
      </p:grpSp>
      <p:grpSp>
        <p:nvGrpSpPr>
          <p:cNvPr id="4" name="Group 4"/>
          <p:cNvGrpSpPr/>
          <p:nvPr/>
        </p:nvGrpSpPr>
        <p:grpSpPr>
          <a:xfrm>
            <a:off x="10547060" y="0"/>
            <a:ext cx="11537603" cy="10287000"/>
            <a:chOff x="0" y="0"/>
            <a:chExt cx="15383470" cy="13716000"/>
          </a:xfrm>
        </p:grpSpPr>
        <p:pic>
          <p:nvPicPr>
            <p:cNvPr id="5" name="Picture 5"/>
            <p:cNvPicPr>
              <a:picLocks noChangeAspect="1"/>
            </p:cNvPicPr>
            <p:nvPr/>
          </p:nvPicPr>
          <p:blipFill>
            <a:blip r:embed="rId4"/>
            <a:srcRect l="11630" r="11630"/>
            <a:stretch>
              <a:fillRect/>
            </a:stretch>
          </p:blipFill>
          <p:spPr>
            <a:xfrm>
              <a:off x="0" y="0"/>
              <a:ext cx="15383470" cy="13716000"/>
            </a:xfrm>
            <a:prstGeom prst="rect">
              <a:avLst/>
            </a:prstGeom>
          </p:spPr>
        </p:pic>
      </p:grpSp>
      <p:grpSp>
        <p:nvGrpSpPr>
          <p:cNvPr id="6" name="Group 6"/>
          <p:cNvGrpSpPr>
            <a:grpSpLocks noChangeAspect="1"/>
          </p:cNvGrpSpPr>
          <p:nvPr/>
        </p:nvGrpSpPr>
        <p:grpSpPr>
          <a:xfrm>
            <a:off x="4964547" y="8883317"/>
            <a:ext cx="2807377" cy="28073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endParaRPr lang="en-US"/>
            </a:p>
          </p:txBody>
        </p:sp>
      </p:grpSp>
      <p:sp>
        <p:nvSpPr>
          <p:cNvPr id="8" name="TextBox 8"/>
          <p:cNvSpPr txBox="1"/>
          <p:nvPr/>
        </p:nvSpPr>
        <p:spPr>
          <a:xfrm>
            <a:off x="304800" y="477846"/>
            <a:ext cx="9372600" cy="2769989"/>
          </a:xfrm>
          <a:prstGeom prst="rect">
            <a:avLst/>
          </a:prstGeom>
        </p:spPr>
        <p:txBody>
          <a:bodyPr wrap="square" lIns="0" tIns="0" rIns="0" bIns="0" rtlCol="0" anchor="t">
            <a:spAutoFit/>
          </a:bodyPr>
          <a:lstStyle/>
          <a:p>
            <a:pPr marL="0" lvl="0" indent="0" algn="l">
              <a:lnSpc>
                <a:spcPts val="10800"/>
              </a:lnSpc>
              <a:spcBef>
                <a:spcPct val="0"/>
              </a:spcBef>
            </a:pPr>
            <a:r>
              <a:rPr lang="en-US" sz="9000" dirty="0">
                <a:solidFill>
                  <a:srgbClr val="FAFF19"/>
                </a:solidFill>
                <a:latin typeface="League Spartan"/>
                <a:ea typeface="League Spartan"/>
                <a:cs typeface="League Spartan"/>
                <a:sym typeface="League Spartan"/>
              </a:rPr>
              <a:t>AI Use Case Smart Cities</a:t>
            </a:r>
          </a:p>
        </p:txBody>
      </p:sp>
      <p:sp>
        <p:nvSpPr>
          <p:cNvPr id="10" name="TextBox 10"/>
          <p:cNvSpPr txBox="1"/>
          <p:nvPr/>
        </p:nvSpPr>
        <p:spPr>
          <a:xfrm>
            <a:off x="2040066" y="3317751"/>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Advanced Metering Infrastructure (AMI)</a:t>
            </a:r>
          </a:p>
        </p:txBody>
      </p:sp>
      <p:sp>
        <p:nvSpPr>
          <p:cNvPr id="11" name="TextBox 11"/>
          <p:cNvSpPr txBox="1"/>
          <p:nvPr/>
        </p:nvSpPr>
        <p:spPr>
          <a:xfrm>
            <a:off x="304800" y="4155631"/>
            <a:ext cx="8991600" cy="6069097"/>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FFFFFF"/>
                </a:solidFill>
                <a:latin typeface="Blinker"/>
                <a:ea typeface="Blinker"/>
                <a:cs typeface="Blinker"/>
                <a:sym typeface="Blinker"/>
              </a:rPr>
              <a:t>Utilities service providers such as Pacific Gas &amp; Electric (PGE) have deployed millions of smart meters with aim of providing real-time data on electricity usage, enabling time of use pricing, outage detection and accurate billing</a:t>
            </a:r>
            <a:endParaRPr lang="en-US" sz="2400" u="none" dirty="0">
              <a:solidFill>
                <a:srgbClr val="FFFFFF"/>
              </a:solidFill>
              <a:latin typeface="Blinker"/>
              <a:ea typeface="Blinker"/>
              <a:cs typeface="Blinker"/>
              <a:sym typeface="Blinker"/>
            </a:endParaRPr>
          </a:p>
          <a:p>
            <a:pPr marL="0" lvl="0" indent="0" algn="l">
              <a:lnSpc>
                <a:spcPts val="3359"/>
              </a:lnSpc>
              <a:spcBef>
                <a:spcPct val="0"/>
              </a:spcBef>
            </a:pPr>
            <a:endParaRPr lang="en-US" sz="2400" dirty="0">
              <a:solidFill>
                <a:srgbClr val="FFFFFF"/>
              </a:solidFill>
              <a:latin typeface="Blinker"/>
              <a:ea typeface="Blinker"/>
              <a:cs typeface="Blinker"/>
              <a:sym typeface="Blinker"/>
            </a:endParaRPr>
          </a:p>
          <a:p>
            <a:pPr marL="0" lvl="0" indent="0" algn="l">
              <a:lnSpc>
                <a:spcPts val="3359"/>
              </a:lnSpc>
              <a:spcBef>
                <a:spcPct val="0"/>
              </a:spcBef>
            </a:pPr>
            <a:r>
              <a:rPr lang="en-US" sz="2399" u="none" dirty="0">
                <a:solidFill>
                  <a:srgbClr val="FFFFFF"/>
                </a:solidFill>
                <a:latin typeface="Blinker"/>
                <a:ea typeface="Blinker"/>
                <a:cs typeface="Blinker"/>
                <a:sym typeface="Blinker"/>
              </a:rPr>
              <a:t>.</a:t>
            </a:r>
          </a:p>
          <a:p>
            <a:pPr>
              <a:lnSpc>
                <a:spcPts val="3359"/>
              </a:lnSpc>
              <a:spcBef>
                <a:spcPct val="0"/>
              </a:spcBef>
            </a:pPr>
            <a:r>
              <a:rPr lang="en-US" sz="2400" u="none" dirty="0">
                <a:solidFill>
                  <a:srgbClr val="FFFFFF"/>
                </a:solidFill>
                <a:latin typeface="Blinker"/>
                <a:ea typeface="Blinker"/>
                <a:cs typeface="Blinker"/>
                <a:sym typeface="Blinker"/>
              </a:rPr>
              <a:t>Companies are </a:t>
            </a:r>
            <a:r>
              <a:rPr lang="en-US" sz="2400" dirty="0">
                <a:solidFill>
                  <a:srgbClr val="FFFFFF"/>
                </a:solidFill>
                <a:latin typeface="Blinker"/>
                <a:ea typeface="Blinker"/>
                <a:cs typeface="Blinker"/>
                <a:sym typeface="Blinker"/>
              </a:rPr>
              <a:t>using smart grid technology to automatically reduce electricity usage during peak demand periods.</a:t>
            </a:r>
          </a:p>
          <a:p>
            <a:pPr>
              <a:lnSpc>
                <a:spcPts val="3359"/>
              </a:lnSpc>
              <a:spcBef>
                <a:spcPct val="0"/>
              </a:spcBef>
            </a:pPr>
            <a:endParaRPr lang="en-US" sz="2400" u="none" dirty="0">
              <a:solidFill>
                <a:srgbClr val="FFFFFF"/>
              </a:solidFill>
              <a:latin typeface="Blinker"/>
              <a:ea typeface="Blinker"/>
              <a:cs typeface="Blinker"/>
              <a:sym typeface="Blinker"/>
            </a:endParaRPr>
          </a:p>
          <a:p>
            <a:pPr>
              <a:lnSpc>
                <a:spcPts val="3359"/>
              </a:lnSpc>
              <a:spcBef>
                <a:spcPct val="0"/>
              </a:spcBef>
            </a:pPr>
            <a:endParaRPr lang="en-US" sz="2400" dirty="0">
              <a:solidFill>
                <a:srgbClr val="FFFFFF"/>
              </a:solidFill>
              <a:latin typeface="Blinker"/>
              <a:ea typeface="Blinker"/>
              <a:cs typeface="Blinker"/>
              <a:sym typeface="Blinker"/>
            </a:endParaRPr>
          </a:p>
          <a:p>
            <a:pPr>
              <a:lnSpc>
                <a:spcPts val="3359"/>
              </a:lnSpc>
              <a:spcBef>
                <a:spcPct val="0"/>
              </a:spcBef>
            </a:pPr>
            <a:r>
              <a:rPr lang="en-US" sz="2400" dirty="0">
                <a:solidFill>
                  <a:srgbClr val="FFFFFF"/>
                </a:solidFill>
                <a:latin typeface="Blinker"/>
                <a:ea typeface="Blinker"/>
                <a:cs typeface="Blinker"/>
                <a:sym typeface="Blinker"/>
              </a:rPr>
              <a:t>C</a:t>
            </a:r>
            <a:r>
              <a:rPr lang="en-US" sz="2400" u="none" dirty="0">
                <a:solidFill>
                  <a:srgbClr val="FFFFFF"/>
                </a:solidFill>
                <a:latin typeface="Blinker"/>
                <a:ea typeface="Blinker"/>
                <a:cs typeface="Blinker"/>
                <a:sym typeface="Blinker"/>
              </a:rPr>
              <a:t>ompanies are </a:t>
            </a:r>
            <a:r>
              <a:rPr lang="en-US" sz="2400" dirty="0">
                <a:solidFill>
                  <a:srgbClr val="FFFFFF"/>
                </a:solidFill>
                <a:latin typeface="Blinker"/>
                <a:ea typeface="Blinker"/>
                <a:cs typeface="Blinker"/>
                <a:sym typeface="Blinker"/>
              </a:rPr>
              <a:t>using smart grid systems to monitor solar and wind power. AI helps to balance supply and demand where necessary..</a:t>
            </a:r>
            <a:endParaRPr lang="en-US" sz="2400" u="none" dirty="0">
              <a:solidFill>
                <a:srgbClr val="FFFFFF"/>
              </a:solidFill>
              <a:latin typeface="Blinker"/>
              <a:ea typeface="Blinker"/>
              <a:cs typeface="Blinker"/>
              <a:sym typeface="Blinker"/>
            </a:endParaRPr>
          </a:p>
          <a:p>
            <a:pPr>
              <a:lnSpc>
                <a:spcPts val="3359"/>
              </a:lnSpc>
              <a:spcBef>
                <a:spcPct val="0"/>
              </a:spcBef>
            </a:pPr>
            <a:endParaRPr lang="en-US" sz="2400" u="none" dirty="0">
              <a:solidFill>
                <a:srgbClr val="FFFFFF"/>
              </a:solidFill>
              <a:latin typeface="Blinker"/>
              <a:ea typeface="Blinker"/>
              <a:cs typeface="Blinker"/>
              <a:sym typeface="Blinker"/>
            </a:endParaRPr>
          </a:p>
          <a:p>
            <a:pPr marL="0" lvl="0" indent="0" algn="l">
              <a:lnSpc>
                <a:spcPts val="3359"/>
              </a:lnSpc>
              <a:spcBef>
                <a:spcPct val="0"/>
              </a:spcBef>
            </a:pPr>
            <a:endParaRPr lang="en-US" sz="2399" u="none" dirty="0">
              <a:solidFill>
                <a:srgbClr val="FFFFFF"/>
              </a:solidFill>
              <a:latin typeface="Blinker"/>
              <a:ea typeface="Blinker"/>
              <a:cs typeface="Blinker"/>
              <a:sym typeface="Blinker"/>
            </a:endParaRPr>
          </a:p>
        </p:txBody>
      </p:sp>
      <p:grpSp>
        <p:nvGrpSpPr>
          <p:cNvPr id="13" name="Group 13"/>
          <p:cNvGrpSpPr>
            <a:grpSpLocks noChangeAspect="1"/>
          </p:cNvGrpSpPr>
          <p:nvPr/>
        </p:nvGrpSpPr>
        <p:grpSpPr>
          <a:xfrm>
            <a:off x="1028700" y="3339825"/>
            <a:ext cx="718463" cy="71846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grpSp>
        <p:nvGrpSpPr>
          <p:cNvPr id="17" name="Group 17"/>
          <p:cNvGrpSpPr>
            <a:grpSpLocks noChangeAspect="1"/>
          </p:cNvGrpSpPr>
          <p:nvPr/>
        </p:nvGrpSpPr>
        <p:grpSpPr>
          <a:xfrm>
            <a:off x="13555704" y="1355210"/>
            <a:ext cx="919881" cy="91987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grpSp>
        <p:nvGrpSpPr>
          <p:cNvPr id="9" name="Group 13">
            <a:extLst>
              <a:ext uri="{FF2B5EF4-FFF2-40B4-BE49-F238E27FC236}">
                <a16:creationId xmlns:a16="http://schemas.microsoft.com/office/drawing/2014/main" id="{051657CC-95C6-8880-CA7E-C2AE09800787}"/>
              </a:ext>
            </a:extLst>
          </p:cNvPr>
          <p:cNvGrpSpPr>
            <a:grpSpLocks noChangeAspect="1"/>
          </p:cNvGrpSpPr>
          <p:nvPr/>
        </p:nvGrpSpPr>
        <p:grpSpPr>
          <a:xfrm>
            <a:off x="1006577" y="5905500"/>
            <a:ext cx="718463" cy="718460"/>
            <a:chOff x="0" y="0"/>
            <a:chExt cx="6350000" cy="6349975"/>
          </a:xfrm>
        </p:grpSpPr>
        <p:sp>
          <p:nvSpPr>
            <p:cNvPr id="12" name="Freeform 14">
              <a:extLst>
                <a:ext uri="{FF2B5EF4-FFF2-40B4-BE49-F238E27FC236}">
                  <a16:creationId xmlns:a16="http://schemas.microsoft.com/office/drawing/2014/main" id="{A71D4670-B030-C3E5-8B16-BEAA7CFF89E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15" name="TextBox 10">
            <a:extLst>
              <a:ext uri="{FF2B5EF4-FFF2-40B4-BE49-F238E27FC236}">
                <a16:creationId xmlns:a16="http://schemas.microsoft.com/office/drawing/2014/main" id="{BB9DF37B-1614-AE8E-3063-FEEB6B16D4CD}"/>
              </a:ext>
            </a:extLst>
          </p:cNvPr>
          <p:cNvSpPr txBox="1"/>
          <p:nvPr/>
        </p:nvSpPr>
        <p:spPr>
          <a:xfrm>
            <a:off x="1885933" y="6141677"/>
            <a:ext cx="7258067"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 Demand Response</a:t>
            </a:r>
          </a:p>
        </p:txBody>
      </p:sp>
      <p:grpSp>
        <p:nvGrpSpPr>
          <p:cNvPr id="16" name="Group 13">
            <a:extLst>
              <a:ext uri="{FF2B5EF4-FFF2-40B4-BE49-F238E27FC236}">
                <a16:creationId xmlns:a16="http://schemas.microsoft.com/office/drawing/2014/main" id="{45FA1035-B0C4-819F-D54F-D4B520CFBFC4}"/>
              </a:ext>
            </a:extLst>
          </p:cNvPr>
          <p:cNvGrpSpPr>
            <a:grpSpLocks noChangeAspect="1"/>
          </p:cNvGrpSpPr>
          <p:nvPr/>
        </p:nvGrpSpPr>
        <p:grpSpPr>
          <a:xfrm>
            <a:off x="1006576" y="7685414"/>
            <a:ext cx="718463" cy="718460"/>
            <a:chOff x="0" y="0"/>
            <a:chExt cx="6350000" cy="6349975"/>
          </a:xfrm>
        </p:grpSpPr>
        <p:sp>
          <p:nvSpPr>
            <p:cNvPr id="19" name="Freeform 14">
              <a:extLst>
                <a:ext uri="{FF2B5EF4-FFF2-40B4-BE49-F238E27FC236}">
                  <a16:creationId xmlns:a16="http://schemas.microsoft.com/office/drawing/2014/main" id="{BA27667E-6DFF-F249-317A-9134F5430CC5}"/>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20" name="TextBox 10">
            <a:extLst>
              <a:ext uri="{FF2B5EF4-FFF2-40B4-BE49-F238E27FC236}">
                <a16:creationId xmlns:a16="http://schemas.microsoft.com/office/drawing/2014/main" id="{261ED696-9551-12A8-4481-5D026595EB9D}"/>
              </a:ext>
            </a:extLst>
          </p:cNvPr>
          <p:cNvSpPr txBox="1"/>
          <p:nvPr/>
        </p:nvSpPr>
        <p:spPr>
          <a:xfrm>
            <a:off x="1811466" y="7877100"/>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Renewable Energy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4191" y="5621938"/>
            <a:ext cx="7272751" cy="752256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r="-77777"/>
              </a:stretch>
            </a:blipFill>
          </p:spPr>
          <p:txBody>
            <a:bodyPr/>
            <a:lstStyle/>
            <a:p>
              <a:endParaRPr lang="en-US" dirty="0"/>
            </a:p>
          </p:txBody>
        </p:sp>
      </p:grpSp>
      <p:grpSp>
        <p:nvGrpSpPr>
          <p:cNvPr id="4" name="Group 4"/>
          <p:cNvGrpSpPr/>
          <p:nvPr/>
        </p:nvGrpSpPr>
        <p:grpSpPr>
          <a:xfrm>
            <a:off x="10547060" y="0"/>
            <a:ext cx="11537603" cy="10287000"/>
            <a:chOff x="0" y="0"/>
            <a:chExt cx="15383470" cy="13716000"/>
          </a:xfrm>
        </p:grpSpPr>
        <p:pic>
          <p:nvPicPr>
            <p:cNvPr id="5" name="Picture 5"/>
            <p:cNvPicPr>
              <a:picLocks noChangeAspect="1"/>
            </p:cNvPicPr>
            <p:nvPr/>
          </p:nvPicPr>
          <p:blipFill>
            <a:blip r:embed="rId4"/>
            <a:srcRect l="11630" r="11630"/>
            <a:stretch>
              <a:fillRect/>
            </a:stretch>
          </p:blipFill>
          <p:spPr>
            <a:xfrm>
              <a:off x="0" y="0"/>
              <a:ext cx="15383470" cy="13716000"/>
            </a:xfrm>
            <a:prstGeom prst="rect">
              <a:avLst/>
            </a:prstGeom>
          </p:spPr>
        </p:pic>
      </p:grpSp>
      <p:grpSp>
        <p:nvGrpSpPr>
          <p:cNvPr id="6" name="Group 6"/>
          <p:cNvGrpSpPr>
            <a:grpSpLocks noChangeAspect="1"/>
          </p:cNvGrpSpPr>
          <p:nvPr/>
        </p:nvGrpSpPr>
        <p:grpSpPr>
          <a:xfrm>
            <a:off x="4964547" y="8883317"/>
            <a:ext cx="2807377" cy="28073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endParaRPr lang="en-US"/>
            </a:p>
          </p:txBody>
        </p:sp>
      </p:grpSp>
      <p:sp>
        <p:nvSpPr>
          <p:cNvPr id="8" name="TextBox 8"/>
          <p:cNvSpPr txBox="1"/>
          <p:nvPr/>
        </p:nvSpPr>
        <p:spPr>
          <a:xfrm>
            <a:off x="304800" y="477846"/>
            <a:ext cx="9372600" cy="2769989"/>
          </a:xfrm>
          <a:prstGeom prst="rect">
            <a:avLst/>
          </a:prstGeom>
        </p:spPr>
        <p:txBody>
          <a:bodyPr wrap="square" lIns="0" tIns="0" rIns="0" bIns="0" rtlCol="0" anchor="t">
            <a:spAutoFit/>
          </a:bodyPr>
          <a:lstStyle/>
          <a:p>
            <a:pPr marL="0" lvl="0" indent="0" algn="l">
              <a:lnSpc>
                <a:spcPts val="10800"/>
              </a:lnSpc>
              <a:spcBef>
                <a:spcPct val="0"/>
              </a:spcBef>
            </a:pPr>
            <a:r>
              <a:rPr lang="en-US" sz="9000" dirty="0">
                <a:solidFill>
                  <a:srgbClr val="FAFF19"/>
                </a:solidFill>
                <a:latin typeface="League Spartan"/>
                <a:ea typeface="League Spartan"/>
                <a:cs typeface="League Spartan"/>
                <a:sym typeface="League Spartan"/>
              </a:rPr>
              <a:t>AI Use Case Smart Cities</a:t>
            </a:r>
          </a:p>
        </p:txBody>
      </p:sp>
      <p:sp>
        <p:nvSpPr>
          <p:cNvPr id="10" name="TextBox 10"/>
          <p:cNvSpPr txBox="1"/>
          <p:nvPr/>
        </p:nvSpPr>
        <p:spPr>
          <a:xfrm>
            <a:off x="2040066" y="3317751"/>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Real Time Grid Monitoring &amp; Analytics</a:t>
            </a:r>
          </a:p>
        </p:txBody>
      </p:sp>
      <p:sp>
        <p:nvSpPr>
          <p:cNvPr id="11" name="TextBox 11"/>
          <p:cNvSpPr txBox="1"/>
          <p:nvPr/>
        </p:nvSpPr>
        <p:spPr>
          <a:xfrm>
            <a:off x="304800" y="4155631"/>
            <a:ext cx="8991600" cy="5633081"/>
          </a:xfrm>
          <a:prstGeom prst="rect">
            <a:avLst/>
          </a:prstGeom>
        </p:spPr>
        <p:txBody>
          <a:bodyPr wrap="square" lIns="0" tIns="0" rIns="0" bIns="0" rtlCol="0" anchor="t">
            <a:spAutoFit/>
          </a:bodyPr>
          <a:lstStyle/>
          <a:p>
            <a:pPr marL="0" lvl="0" indent="0" algn="l">
              <a:lnSpc>
                <a:spcPts val="3359"/>
              </a:lnSpc>
              <a:spcBef>
                <a:spcPct val="0"/>
              </a:spcBef>
            </a:pPr>
            <a:r>
              <a:rPr lang="en-US" sz="2400" u="none" dirty="0">
                <a:solidFill>
                  <a:srgbClr val="FFFFFF"/>
                </a:solidFill>
                <a:latin typeface="Blinker"/>
                <a:ea typeface="Blinker"/>
                <a:cs typeface="Blinker"/>
                <a:sym typeface="Blinker"/>
              </a:rPr>
              <a:t>Deployme</a:t>
            </a:r>
            <a:r>
              <a:rPr lang="en-US" sz="2400" dirty="0">
                <a:solidFill>
                  <a:srgbClr val="FFFFFF"/>
                </a:solidFill>
                <a:latin typeface="Blinker"/>
                <a:ea typeface="Blinker"/>
                <a:cs typeface="Blinker"/>
                <a:sym typeface="Blinker"/>
              </a:rPr>
              <a:t>nt of digital ”Smart Operations Center to monitor AI grid health providing real-time data on equipment failures.</a:t>
            </a:r>
          </a:p>
          <a:p>
            <a:pPr marL="0" lvl="0" indent="0" algn="l">
              <a:lnSpc>
                <a:spcPts val="3359"/>
              </a:lnSpc>
              <a:spcBef>
                <a:spcPct val="0"/>
              </a:spcBef>
            </a:pPr>
            <a:r>
              <a:rPr lang="en-US" sz="2399" u="none" dirty="0">
                <a:solidFill>
                  <a:srgbClr val="FFFFFF"/>
                </a:solidFill>
                <a:latin typeface="Blinker"/>
                <a:ea typeface="Blinker"/>
                <a:cs typeface="Blinker"/>
                <a:sym typeface="Blinker"/>
              </a:rPr>
              <a:t>.</a:t>
            </a:r>
          </a:p>
          <a:p>
            <a:pPr>
              <a:lnSpc>
                <a:spcPts val="3359"/>
              </a:lnSpc>
              <a:spcBef>
                <a:spcPct val="0"/>
              </a:spcBef>
            </a:pPr>
            <a:endParaRPr lang="en-US" sz="2400" u="none" dirty="0">
              <a:solidFill>
                <a:srgbClr val="FFFFFF"/>
              </a:solidFill>
              <a:latin typeface="Blinker"/>
              <a:ea typeface="Blinker"/>
              <a:cs typeface="Blinker"/>
              <a:sym typeface="Blinker"/>
            </a:endParaRPr>
          </a:p>
          <a:p>
            <a:pPr>
              <a:lnSpc>
                <a:spcPts val="3359"/>
              </a:lnSpc>
              <a:spcBef>
                <a:spcPct val="0"/>
              </a:spcBef>
            </a:pPr>
            <a:r>
              <a:rPr lang="en-US" sz="2400" dirty="0">
                <a:solidFill>
                  <a:srgbClr val="FFFFFF"/>
                </a:solidFill>
                <a:latin typeface="Blinker"/>
                <a:ea typeface="Blinker"/>
                <a:cs typeface="Blinker"/>
                <a:sym typeface="Blinker"/>
              </a:rPr>
              <a:t>Microgrid projects are being used in cities in US to generate, store, and trade energy locally using blockchain and smart grid technology.</a:t>
            </a:r>
            <a:endParaRPr lang="en-US" sz="2400" u="none" dirty="0">
              <a:solidFill>
                <a:srgbClr val="FFFFFF"/>
              </a:solidFill>
              <a:latin typeface="Blinker"/>
              <a:ea typeface="Blinker"/>
              <a:cs typeface="Blinker"/>
              <a:sym typeface="Blinker"/>
            </a:endParaRPr>
          </a:p>
          <a:p>
            <a:pPr>
              <a:lnSpc>
                <a:spcPts val="3359"/>
              </a:lnSpc>
              <a:spcBef>
                <a:spcPct val="0"/>
              </a:spcBef>
            </a:pPr>
            <a:endParaRPr lang="en-US" sz="2400" dirty="0">
              <a:solidFill>
                <a:srgbClr val="FFFFFF"/>
              </a:solidFill>
              <a:latin typeface="Blinker"/>
              <a:ea typeface="Blinker"/>
              <a:cs typeface="Blinker"/>
              <a:sym typeface="Blinker"/>
            </a:endParaRPr>
          </a:p>
          <a:p>
            <a:pPr>
              <a:lnSpc>
                <a:spcPts val="3359"/>
              </a:lnSpc>
              <a:spcBef>
                <a:spcPct val="0"/>
              </a:spcBef>
            </a:pPr>
            <a:endParaRPr lang="en-US" sz="2400" dirty="0">
              <a:solidFill>
                <a:srgbClr val="FFFFFF"/>
              </a:solidFill>
              <a:latin typeface="Blinker"/>
              <a:ea typeface="Blinker"/>
              <a:cs typeface="Blinker"/>
              <a:sym typeface="Blinker"/>
            </a:endParaRPr>
          </a:p>
          <a:p>
            <a:pPr>
              <a:lnSpc>
                <a:spcPts val="3359"/>
              </a:lnSpc>
              <a:spcBef>
                <a:spcPct val="0"/>
              </a:spcBef>
            </a:pPr>
            <a:r>
              <a:rPr lang="en-US" sz="2400" dirty="0">
                <a:solidFill>
                  <a:srgbClr val="FFFFFF"/>
                </a:solidFill>
                <a:latin typeface="Blinker"/>
                <a:ea typeface="Blinker"/>
                <a:cs typeface="Blinker"/>
                <a:sym typeface="Blinker"/>
              </a:rPr>
              <a:t>Utility service providers are using smart grid technology to schedule EV charging during off peak hours, reducing loads on the grid and influencing lower electricity rates.</a:t>
            </a:r>
            <a:endParaRPr lang="en-US" sz="2400" u="none" dirty="0">
              <a:solidFill>
                <a:srgbClr val="FFFFFF"/>
              </a:solidFill>
              <a:latin typeface="Blinker"/>
              <a:ea typeface="Blinker"/>
              <a:cs typeface="Blinker"/>
              <a:sym typeface="Blinker"/>
            </a:endParaRPr>
          </a:p>
          <a:p>
            <a:pPr>
              <a:lnSpc>
                <a:spcPts val="3359"/>
              </a:lnSpc>
              <a:spcBef>
                <a:spcPct val="0"/>
              </a:spcBef>
            </a:pPr>
            <a:endParaRPr lang="en-US" sz="2400" u="none" dirty="0">
              <a:solidFill>
                <a:srgbClr val="FFFFFF"/>
              </a:solidFill>
              <a:latin typeface="Blinker"/>
              <a:ea typeface="Blinker"/>
              <a:cs typeface="Blinker"/>
              <a:sym typeface="Blinker"/>
            </a:endParaRPr>
          </a:p>
          <a:p>
            <a:pPr marL="0" lvl="0" indent="0" algn="l">
              <a:lnSpc>
                <a:spcPts val="3359"/>
              </a:lnSpc>
              <a:spcBef>
                <a:spcPct val="0"/>
              </a:spcBef>
            </a:pPr>
            <a:endParaRPr lang="en-US" sz="2399" u="none" dirty="0">
              <a:solidFill>
                <a:srgbClr val="FFFFFF"/>
              </a:solidFill>
              <a:latin typeface="Blinker"/>
              <a:ea typeface="Blinker"/>
              <a:cs typeface="Blinker"/>
              <a:sym typeface="Blinker"/>
            </a:endParaRPr>
          </a:p>
        </p:txBody>
      </p:sp>
      <p:grpSp>
        <p:nvGrpSpPr>
          <p:cNvPr id="13" name="Group 13"/>
          <p:cNvGrpSpPr>
            <a:grpSpLocks noChangeAspect="1"/>
          </p:cNvGrpSpPr>
          <p:nvPr/>
        </p:nvGrpSpPr>
        <p:grpSpPr>
          <a:xfrm>
            <a:off x="1028700" y="3339825"/>
            <a:ext cx="718463" cy="71846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grpSp>
        <p:nvGrpSpPr>
          <p:cNvPr id="17" name="Group 17"/>
          <p:cNvGrpSpPr>
            <a:grpSpLocks noChangeAspect="1"/>
          </p:cNvGrpSpPr>
          <p:nvPr/>
        </p:nvGrpSpPr>
        <p:grpSpPr>
          <a:xfrm>
            <a:off x="13555704" y="1355210"/>
            <a:ext cx="919881" cy="91987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grpSp>
        <p:nvGrpSpPr>
          <p:cNvPr id="9" name="Group 13">
            <a:extLst>
              <a:ext uri="{FF2B5EF4-FFF2-40B4-BE49-F238E27FC236}">
                <a16:creationId xmlns:a16="http://schemas.microsoft.com/office/drawing/2014/main" id="{051657CC-95C6-8880-CA7E-C2AE09800787}"/>
              </a:ext>
            </a:extLst>
          </p:cNvPr>
          <p:cNvGrpSpPr>
            <a:grpSpLocks noChangeAspect="1"/>
          </p:cNvGrpSpPr>
          <p:nvPr/>
        </p:nvGrpSpPr>
        <p:grpSpPr>
          <a:xfrm>
            <a:off x="1028700" y="5086057"/>
            <a:ext cx="718463" cy="718460"/>
            <a:chOff x="0" y="0"/>
            <a:chExt cx="6350000" cy="6349975"/>
          </a:xfrm>
        </p:grpSpPr>
        <p:sp>
          <p:nvSpPr>
            <p:cNvPr id="12" name="Freeform 14">
              <a:extLst>
                <a:ext uri="{FF2B5EF4-FFF2-40B4-BE49-F238E27FC236}">
                  <a16:creationId xmlns:a16="http://schemas.microsoft.com/office/drawing/2014/main" id="{A71D4670-B030-C3E5-8B16-BEAA7CFF89E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15" name="TextBox 10">
            <a:extLst>
              <a:ext uri="{FF2B5EF4-FFF2-40B4-BE49-F238E27FC236}">
                <a16:creationId xmlns:a16="http://schemas.microsoft.com/office/drawing/2014/main" id="{BB9DF37B-1614-AE8E-3063-FEEB6B16D4CD}"/>
              </a:ext>
            </a:extLst>
          </p:cNvPr>
          <p:cNvSpPr txBox="1"/>
          <p:nvPr/>
        </p:nvSpPr>
        <p:spPr>
          <a:xfrm>
            <a:off x="1811466" y="5258699"/>
            <a:ext cx="7258067"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 Microgrids</a:t>
            </a:r>
          </a:p>
        </p:txBody>
      </p:sp>
      <p:grpSp>
        <p:nvGrpSpPr>
          <p:cNvPr id="16" name="Group 13">
            <a:extLst>
              <a:ext uri="{FF2B5EF4-FFF2-40B4-BE49-F238E27FC236}">
                <a16:creationId xmlns:a16="http://schemas.microsoft.com/office/drawing/2014/main" id="{45FA1035-B0C4-819F-D54F-D4B520CFBFC4}"/>
              </a:ext>
            </a:extLst>
          </p:cNvPr>
          <p:cNvGrpSpPr>
            <a:grpSpLocks noChangeAspect="1"/>
          </p:cNvGrpSpPr>
          <p:nvPr/>
        </p:nvGrpSpPr>
        <p:grpSpPr>
          <a:xfrm>
            <a:off x="1028700" y="6712313"/>
            <a:ext cx="718463" cy="718460"/>
            <a:chOff x="0" y="0"/>
            <a:chExt cx="6350000" cy="6349975"/>
          </a:xfrm>
        </p:grpSpPr>
        <p:sp>
          <p:nvSpPr>
            <p:cNvPr id="19" name="Freeform 14">
              <a:extLst>
                <a:ext uri="{FF2B5EF4-FFF2-40B4-BE49-F238E27FC236}">
                  <a16:creationId xmlns:a16="http://schemas.microsoft.com/office/drawing/2014/main" id="{BA27667E-6DFF-F249-317A-9134F5430CC5}"/>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20" name="TextBox 10">
            <a:extLst>
              <a:ext uri="{FF2B5EF4-FFF2-40B4-BE49-F238E27FC236}">
                <a16:creationId xmlns:a16="http://schemas.microsoft.com/office/drawing/2014/main" id="{261ED696-9551-12A8-4481-5D026595EB9D}"/>
              </a:ext>
            </a:extLst>
          </p:cNvPr>
          <p:cNvSpPr txBox="1"/>
          <p:nvPr/>
        </p:nvSpPr>
        <p:spPr>
          <a:xfrm>
            <a:off x="1824559" y="6843390"/>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 EV Integration</a:t>
            </a:r>
          </a:p>
        </p:txBody>
      </p:sp>
    </p:spTree>
    <p:extLst>
      <p:ext uri="{BB962C8B-B14F-4D97-AF65-F5344CB8AC3E}">
        <p14:creationId xmlns:p14="http://schemas.microsoft.com/office/powerpoint/2010/main" val="138910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4191" y="5621938"/>
            <a:ext cx="7272751" cy="752256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r="-77777"/>
              </a:stretch>
            </a:blipFill>
          </p:spPr>
          <p:txBody>
            <a:bodyPr/>
            <a:lstStyle/>
            <a:p>
              <a:endParaRPr lang="en-US" dirty="0"/>
            </a:p>
          </p:txBody>
        </p:sp>
      </p:grpSp>
      <p:grpSp>
        <p:nvGrpSpPr>
          <p:cNvPr id="4" name="Group 4"/>
          <p:cNvGrpSpPr/>
          <p:nvPr/>
        </p:nvGrpSpPr>
        <p:grpSpPr>
          <a:xfrm>
            <a:off x="10547060" y="0"/>
            <a:ext cx="11537603" cy="10287000"/>
            <a:chOff x="0" y="0"/>
            <a:chExt cx="15383470" cy="13716000"/>
          </a:xfrm>
        </p:grpSpPr>
        <p:pic>
          <p:nvPicPr>
            <p:cNvPr id="5" name="Picture 5"/>
            <p:cNvPicPr>
              <a:picLocks noChangeAspect="1"/>
            </p:cNvPicPr>
            <p:nvPr/>
          </p:nvPicPr>
          <p:blipFill>
            <a:blip r:embed="rId4"/>
            <a:srcRect l="11630" r="11630"/>
            <a:stretch>
              <a:fillRect/>
            </a:stretch>
          </p:blipFill>
          <p:spPr>
            <a:xfrm>
              <a:off x="0" y="0"/>
              <a:ext cx="15383470" cy="13716000"/>
            </a:xfrm>
            <a:prstGeom prst="rect">
              <a:avLst/>
            </a:prstGeom>
          </p:spPr>
        </p:pic>
      </p:grpSp>
      <p:grpSp>
        <p:nvGrpSpPr>
          <p:cNvPr id="6" name="Group 6"/>
          <p:cNvGrpSpPr>
            <a:grpSpLocks noChangeAspect="1"/>
          </p:cNvGrpSpPr>
          <p:nvPr/>
        </p:nvGrpSpPr>
        <p:grpSpPr>
          <a:xfrm>
            <a:off x="4964547" y="8883317"/>
            <a:ext cx="2807377" cy="28073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endParaRPr lang="en-US"/>
            </a:p>
          </p:txBody>
        </p:sp>
      </p:grpSp>
      <p:sp>
        <p:nvSpPr>
          <p:cNvPr id="8" name="TextBox 8"/>
          <p:cNvSpPr txBox="1"/>
          <p:nvPr/>
        </p:nvSpPr>
        <p:spPr>
          <a:xfrm>
            <a:off x="304800" y="290484"/>
            <a:ext cx="9982200" cy="2769989"/>
          </a:xfrm>
          <a:prstGeom prst="rect">
            <a:avLst/>
          </a:prstGeom>
        </p:spPr>
        <p:txBody>
          <a:bodyPr wrap="square" lIns="0" tIns="0" rIns="0" bIns="0" rtlCol="0" anchor="t">
            <a:spAutoFit/>
          </a:bodyPr>
          <a:lstStyle/>
          <a:p>
            <a:pPr marL="0" lvl="0" indent="0" algn="l">
              <a:lnSpc>
                <a:spcPts val="10800"/>
              </a:lnSpc>
              <a:spcBef>
                <a:spcPct val="0"/>
              </a:spcBef>
            </a:pPr>
            <a:r>
              <a:rPr lang="en-US" sz="9000" dirty="0">
                <a:solidFill>
                  <a:srgbClr val="FAFF19"/>
                </a:solidFill>
                <a:latin typeface="League Spartan"/>
                <a:ea typeface="League Spartan"/>
                <a:cs typeface="League Spartan"/>
                <a:sym typeface="League Spartan"/>
              </a:rPr>
              <a:t>AI Use Case Smart Cities</a:t>
            </a:r>
          </a:p>
        </p:txBody>
      </p:sp>
      <p:sp>
        <p:nvSpPr>
          <p:cNvPr id="10" name="TextBox 10"/>
          <p:cNvSpPr txBox="1"/>
          <p:nvPr/>
        </p:nvSpPr>
        <p:spPr>
          <a:xfrm>
            <a:off x="1897447" y="3226727"/>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Public Safety and Security</a:t>
            </a:r>
          </a:p>
        </p:txBody>
      </p:sp>
      <p:sp>
        <p:nvSpPr>
          <p:cNvPr id="11" name="TextBox 11"/>
          <p:cNvSpPr txBox="1"/>
          <p:nvPr/>
        </p:nvSpPr>
        <p:spPr>
          <a:xfrm>
            <a:off x="304799" y="4155631"/>
            <a:ext cx="9608865" cy="5633081"/>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FFFFFF"/>
                </a:solidFill>
                <a:latin typeface="Blinker"/>
                <a:ea typeface="Blinker"/>
                <a:cs typeface="Blinker"/>
                <a:sym typeface="Blinker"/>
              </a:rPr>
              <a:t>AI helps to detect intrusions, emergencies. Algorithms identify crime hotspots deploying resources faster by analyzing alerts and geolocation.</a:t>
            </a:r>
          </a:p>
          <a:p>
            <a:pPr marL="0" lvl="0" indent="0" algn="l">
              <a:lnSpc>
                <a:spcPts val="3359"/>
              </a:lnSpc>
              <a:spcBef>
                <a:spcPct val="0"/>
              </a:spcBef>
            </a:pPr>
            <a:r>
              <a:rPr lang="en-US" sz="2399" u="none" dirty="0">
                <a:solidFill>
                  <a:srgbClr val="FFFFFF"/>
                </a:solidFill>
                <a:latin typeface="Blinker"/>
                <a:ea typeface="Blinker"/>
                <a:cs typeface="Blinker"/>
                <a:sym typeface="Blinker"/>
              </a:rPr>
              <a:t>.</a:t>
            </a:r>
          </a:p>
          <a:p>
            <a:pPr>
              <a:lnSpc>
                <a:spcPts val="3359"/>
              </a:lnSpc>
              <a:spcBef>
                <a:spcPct val="0"/>
              </a:spcBef>
            </a:pPr>
            <a:endParaRPr lang="en-US" sz="2400" u="none" dirty="0">
              <a:solidFill>
                <a:srgbClr val="FFFFFF"/>
              </a:solidFill>
              <a:latin typeface="Blinker"/>
              <a:ea typeface="Blinker"/>
              <a:cs typeface="Blinker"/>
              <a:sym typeface="Blinker"/>
            </a:endParaRPr>
          </a:p>
          <a:p>
            <a:pPr>
              <a:lnSpc>
                <a:spcPts val="3359"/>
              </a:lnSpc>
              <a:spcBef>
                <a:spcPct val="0"/>
              </a:spcBef>
            </a:pPr>
            <a:r>
              <a:rPr lang="en-US" sz="2400" u="none" dirty="0">
                <a:solidFill>
                  <a:srgbClr val="FFFFFF"/>
                </a:solidFill>
                <a:latin typeface="Blinker"/>
                <a:ea typeface="Blinker"/>
                <a:cs typeface="Blinker"/>
                <a:sym typeface="Blinker"/>
              </a:rPr>
              <a:t>Air quality monitoring, waste management and water management. </a:t>
            </a:r>
            <a:r>
              <a:rPr lang="en-US" sz="2400" dirty="0">
                <a:solidFill>
                  <a:srgbClr val="FFFFFF"/>
                </a:solidFill>
                <a:latin typeface="Blinker"/>
                <a:ea typeface="Blinker"/>
                <a:cs typeface="Blinker"/>
                <a:sym typeface="Blinker"/>
              </a:rPr>
              <a:t>AI analyzes sensor data to detect pollution, optimize garbage collection routes  and detect leaks.</a:t>
            </a:r>
            <a:endParaRPr lang="en-US" sz="2400" u="none" dirty="0">
              <a:solidFill>
                <a:srgbClr val="FFFFFF"/>
              </a:solidFill>
              <a:latin typeface="Blinker"/>
              <a:ea typeface="Blinker"/>
              <a:cs typeface="Blinker"/>
              <a:sym typeface="Blinker"/>
            </a:endParaRPr>
          </a:p>
          <a:p>
            <a:pPr>
              <a:lnSpc>
                <a:spcPts val="3359"/>
              </a:lnSpc>
              <a:spcBef>
                <a:spcPct val="0"/>
              </a:spcBef>
            </a:pPr>
            <a:endParaRPr lang="en-US" sz="2400" dirty="0">
              <a:solidFill>
                <a:srgbClr val="FFFFFF"/>
              </a:solidFill>
              <a:latin typeface="Blinker"/>
              <a:ea typeface="Blinker"/>
              <a:cs typeface="Blinker"/>
              <a:sym typeface="Blinker"/>
            </a:endParaRPr>
          </a:p>
          <a:p>
            <a:pPr>
              <a:lnSpc>
                <a:spcPts val="3359"/>
              </a:lnSpc>
              <a:spcBef>
                <a:spcPct val="0"/>
              </a:spcBef>
            </a:pPr>
            <a:endParaRPr lang="en-US" sz="2400" dirty="0">
              <a:solidFill>
                <a:srgbClr val="FFFFFF"/>
              </a:solidFill>
              <a:latin typeface="Blinker"/>
              <a:ea typeface="Blinker"/>
              <a:cs typeface="Blinker"/>
              <a:sym typeface="Blinker"/>
            </a:endParaRPr>
          </a:p>
          <a:p>
            <a:pPr>
              <a:lnSpc>
                <a:spcPts val="3359"/>
              </a:lnSpc>
              <a:spcBef>
                <a:spcPct val="0"/>
              </a:spcBef>
            </a:pPr>
            <a:r>
              <a:rPr lang="en-US" sz="2400" u="none" dirty="0">
                <a:solidFill>
                  <a:srgbClr val="FFFFFF"/>
                </a:solidFill>
                <a:latin typeface="Blinker"/>
                <a:ea typeface="Blinker"/>
                <a:cs typeface="Blinker"/>
                <a:sym typeface="Blinker"/>
              </a:rPr>
              <a:t>Telemedicine integration and emergency resource allocation. AI supports doctors with diagnosis and allocates disaster response more effectively.</a:t>
            </a:r>
          </a:p>
          <a:p>
            <a:pPr>
              <a:lnSpc>
                <a:spcPts val="3359"/>
              </a:lnSpc>
              <a:spcBef>
                <a:spcPct val="0"/>
              </a:spcBef>
            </a:pPr>
            <a:endParaRPr lang="en-US" sz="2400" u="none" dirty="0">
              <a:solidFill>
                <a:srgbClr val="FFFFFF"/>
              </a:solidFill>
              <a:latin typeface="Blinker"/>
              <a:ea typeface="Blinker"/>
              <a:cs typeface="Blinker"/>
              <a:sym typeface="Blinker"/>
            </a:endParaRPr>
          </a:p>
          <a:p>
            <a:pPr marL="0" lvl="0" indent="0" algn="l">
              <a:lnSpc>
                <a:spcPts val="3359"/>
              </a:lnSpc>
              <a:spcBef>
                <a:spcPct val="0"/>
              </a:spcBef>
            </a:pPr>
            <a:endParaRPr lang="en-US" sz="2399" u="none" dirty="0">
              <a:solidFill>
                <a:srgbClr val="FFFFFF"/>
              </a:solidFill>
              <a:latin typeface="Blinker"/>
              <a:ea typeface="Blinker"/>
              <a:cs typeface="Blinker"/>
              <a:sym typeface="Blinker"/>
            </a:endParaRPr>
          </a:p>
        </p:txBody>
      </p:sp>
      <p:grpSp>
        <p:nvGrpSpPr>
          <p:cNvPr id="13" name="Group 13"/>
          <p:cNvGrpSpPr>
            <a:grpSpLocks noChangeAspect="1"/>
          </p:cNvGrpSpPr>
          <p:nvPr/>
        </p:nvGrpSpPr>
        <p:grpSpPr>
          <a:xfrm>
            <a:off x="1028700" y="3339825"/>
            <a:ext cx="718463" cy="71846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grpSp>
        <p:nvGrpSpPr>
          <p:cNvPr id="17" name="Group 17"/>
          <p:cNvGrpSpPr>
            <a:grpSpLocks noChangeAspect="1"/>
          </p:cNvGrpSpPr>
          <p:nvPr/>
        </p:nvGrpSpPr>
        <p:grpSpPr>
          <a:xfrm>
            <a:off x="13555704" y="1355210"/>
            <a:ext cx="919881" cy="91987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grpSp>
        <p:nvGrpSpPr>
          <p:cNvPr id="9" name="Group 13">
            <a:extLst>
              <a:ext uri="{FF2B5EF4-FFF2-40B4-BE49-F238E27FC236}">
                <a16:creationId xmlns:a16="http://schemas.microsoft.com/office/drawing/2014/main" id="{051657CC-95C6-8880-CA7E-C2AE09800787}"/>
              </a:ext>
            </a:extLst>
          </p:cNvPr>
          <p:cNvGrpSpPr>
            <a:grpSpLocks noChangeAspect="1"/>
          </p:cNvGrpSpPr>
          <p:nvPr/>
        </p:nvGrpSpPr>
        <p:grpSpPr>
          <a:xfrm>
            <a:off x="1028700" y="5086057"/>
            <a:ext cx="718463" cy="718460"/>
            <a:chOff x="0" y="0"/>
            <a:chExt cx="6350000" cy="6349975"/>
          </a:xfrm>
        </p:grpSpPr>
        <p:sp>
          <p:nvSpPr>
            <p:cNvPr id="12" name="Freeform 14">
              <a:extLst>
                <a:ext uri="{FF2B5EF4-FFF2-40B4-BE49-F238E27FC236}">
                  <a16:creationId xmlns:a16="http://schemas.microsoft.com/office/drawing/2014/main" id="{A71D4670-B030-C3E5-8B16-BEAA7CFF89E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15" name="TextBox 10">
            <a:extLst>
              <a:ext uri="{FF2B5EF4-FFF2-40B4-BE49-F238E27FC236}">
                <a16:creationId xmlns:a16="http://schemas.microsoft.com/office/drawing/2014/main" id="{BB9DF37B-1614-AE8E-3063-FEEB6B16D4CD}"/>
              </a:ext>
            </a:extLst>
          </p:cNvPr>
          <p:cNvSpPr txBox="1"/>
          <p:nvPr/>
        </p:nvSpPr>
        <p:spPr>
          <a:xfrm>
            <a:off x="1811466" y="5258699"/>
            <a:ext cx="7258067"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 Environmental Monitoring</a:t>
            </a:r>
          </a:p>
        </p:txBody>
      </p:sp>
      <p:grpSp>
        <p:nvGrpSpPr>
          <p:cNvPr id="16" name="Group 13">
            <a:extLst>
              <a:ext uri="{FF2B5EF4-FFF2-40B4-BE49-F238E27FC236}">
                <a16:creationId xmlns:a16="http://schemas.microsoft.com/office/drawing/2014/main" id="{45FA1035-B0C4-819F-D54F-D4B520CFBFC4}"/>
              </a:ext>
            </a:extLst>
          </p:cNvPr>
          <p:cNvGrpSpPr>
            <a:grpSpLocks noChangeAspect="1"/>
          </p:cNvGrpSpPr>
          <p:nvPr/>
        </p:nvGrpSpPr>
        <p:grpSpPr>
          <a:xfrm>
            <a:off x="882925" y="7234242"/>
            <a:ext cx="718463" cy="718460"/>
            <a:chOff x="0" y="0"/>
            <a:chExt cx="6350000" cy="6349975"/>
          </a:xfrm>
        </p:grpSpPr>
        <p:sp>
          <p:nvSpPr>
            <p:cNvPr id="19" name="Freeform 14">
              <a:extLst>
                <a:ext uri="{FF2B5EF4-FFF2-40B4-BE49-F238E27FC236}">
                  <a16:creationId xmlns:a16="http://schemas.microsoft.com/office/drawing/2014/main" id="{BA27667E-6DFF-F249-317A-9134F5430CC5}"/>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endParaRPr lang="en-US"/>
            </a:p>
          </p:txBody>
        </p:sp>
      </p:grpSp>
      <p:sp>
        <p:nvSpPr>
          <p:cNvPr id="20" name="TextBox 10">
            <a:extLst>
              <a:ext uri="{FF2B5EF4-FFF2-40B4-BE49-F238E27FC236}">
                <a16:creationId xmlns:a16="http://schemas.microsoft.com/office/drawing/2014/main" id="{261ED696-9551-12A8-4481-5D026595EB9D}"/>
              </a:ext>
            </a:extLst>
          </p:cNvPr>
          <p:cNvSpPr txBox="1"/>
          <p:nvPr/>
        </p:nvSpPr>
        <p:spPr>
          <a:xfrm>
            <a:off x="1656635" y="7398838"/>
            <a:ext cx="7865934" cy="488595"/>
          </a:xfrm>
          <a:prstGeom prst="rect">
            <a:avLst/>
          </a:prstGeom>
        </p:spPr>
        <p:txBody>
          <a:bodyPr wrap="square" lIns="0" tIns="0" rIns="0" bIns="0" rtlCol="0" anchor="t">
            <a:spAutoFit/>
          </a:bodyPr>
          <a:lstStyle/>
          <a:p>
            <a:pPr marL="0" lvl="0" indent="0" algn="l">
              <a:lnSpc>
                <a:spcPts val="3840"/>
              </a:lnSpc>
              <a:spcBef>
                <a:spcPct val="0"/>
              </a:spcBef>
            </a:pPr>
            <a:r>
              <a:rPr lang="en-US" sz="3200" b="1" dirty="0">
                <a:solidFill>
                  <a:srgbClr val="FFFFFF"/>
                </a:solidFill>
                <a:latin typeface="29LT Bukra Semi Condensed Bold"/>
                <a:ea typeface="29LT Bukra Semi Condensed Bold"/>
                <a:cs typeface="29LT Bukra Semi Condensed Bold"/>
                <a:sym typeface="29LT Bukra Semi Condensed Bold"/>
              </a:rPr>
              <a:t> Healthcare and Emergency Services</a:t>
            </a:r>
          </a:p>
        </p:txBody>
      </p:sp>
    </p:spTree>
    <p:extLst>
      <p:ext uri="{BB962C8B-B14F-4D97-AF65-F5344CB8AC3E}">
        <p14:creationId xmlns:p14="http://schemas.microsoft.com/office/powerpoint/2010/main" val="318797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4191" y="5621939"/>
            <a:ext cx="7272751" cy="727272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r="-7777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p:cNvGrpSpPr/>
          <p:nvPr/>
        </p:nvGrpSpPr>
        <p:grpSpPr>
          <a:xfrm>
            <a:off x="10547060" y="0"/>
            <a:ext cx="11537603" cy="10287000"/>
            <a:chOff x="0" y="0"/>
            <a:chExt cx="15383470" cy="13716000"/>
          </a:xfrm>
        </p:grpSpPr>
        <p:pic>
          <p:nvPicPr>
            <p:cNvPr id="5" name="Picture 5"/>
            <p:cNvPicPr>
              <a:picLocks noChangeAspect="1"/>
            </p:cNvPicPr>
            <p:nvPr/>
          </p:nvPicPr>
          <p:blipFill>
            <a:blip r:embed="rId4"/>
            <a:srcRect l="11630" r="11630"/>
            <a:stretch>
              <a:fillRect/>
            </a:stretch>
          </p:blipFill>
          <p:spPr>
            <a:xfrm>
              <a:off x="0" y="0"/>
              <a:ext cx="15383470" cy="13716000"/>
            </a:xfrm>
            <a:prstGeom prst="rect">
              <a:avLst/>
            </a:prstGeom>
          </p:spPr>
        </p:pic>
      </p:grpSp>
      <p:grpSp>
        <p:nvGrpSpPr>
          <p:cNvPr id="6" name="Group 6"/>
          <p:cNvGrpSpPr>
            <a:grpSpLocks noChangeAspect="1"/>
          </p:cNvGrpSpPr>
          <p:nvPr/>
        </p:nvGrpSpPr>
        <p:grpSpPr>
          <a:xfrm>
            <a:off x="4964547" y="8883317"/>
            <a:ext cx="2807377" cy="28073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508228" y="45220"/>
            <a:ext cx="9490854" cy="2769989"/>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AFF19"/>
                </a:solidFill>
                <a:effectLst/>
                <a:uLnTx/>
                <a:uFillTx/>
                <a:latin typeface="League Spartan"/>
                <a:ea typeface="League Spartan"/>
                <a:cs typeface="League Spartan"/>
                <a:sym typeface="League Spartan"/>
              </a:rPr>
              <a:t>AI Use Case Transportation</a:t>
            </a:r>
          </a:p>
        </p:txBody>
      </p:sp>
      <p:sp>
        <p:nvSpPr>
          <p:cNvPr id="10" name="TextBox 10"/>
          <p:cNvSpPr txBox="1"/>
          <p:nvPr/>
        </p:nvSpPr>
        <p:spPr>
          <a:xfrm>
            <a:off x="1732473" y="2897650"/>
            <a:ext cx="7865934" cy="488595"/>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rPr>
              <a:t>AI-Powered Traffic Signal Optimization</a:t>
            </a:r>
          </a:p>
        </p:txBody>
      </p:sp>
      <p:sp>
        <p:nvSpPr>
          <p:cNvPr id="11" name="TextBox 11"/>
          <p:cNvSpPr txBox="1"/>
          <p:nvPr/>
        </p:nvSpPr>
        <p:spPr>
          <a:xfrm>
            <a:off x="304800" y="2552700"/>
            <a:ext cx="10242260" cy="8249181"/>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lang="en-US" sz="2400" dirty="0">
              <a:solidFill>
                <a:srgbClr val="FFFFFF"/>
              </a:solidFill>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rPr>
              <a:t>Already adopted in cities like Barcelona and Pittsburgh, AI systems analyze real-time data from traffic cameras, sensors, and GPS to understand how vehicles and pedestrians are moving through intersections.</a:t>
            </a: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rPr>
              <a:t>Traffic flow prediction and incident detection. </a:t>
            </a:r>
            <a:r>
              <a:rPr lang="en-US" sz="2399" dirty="0">
                <a:solidFill>
                  <a:srgbClr val="FFFFFF"/>
                </a:solidFill>
                <a:latin typeface="Blinker"/>
                <a:ea typeface="Blinker"/>
                <a:cs typeface="Blinker"/>
                <a:sym typeface="Blinker"/>
              </a:rPr>
              <a:t>AI systems</a:t>
            </a:r>
            <a:r>
              <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rPr>
              <a:t> adjust predicts peak hours with suggestion of alternate routes. It monitors traffic cameras to quickly identify accidents or stalled vehicles.</a:t>
            </a:r>
          </a:p>
          <a:p>
            <a:pPr>
              <a:lnSpc>
                <a:spcPts val="3359"/>
              </a:lnSpc>
              <a:spcBef>
                <a:spcPct val="0"/>
              </a:spcBef>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a:lnSpc>
                <a:spcPts val="3359"/>
              </a:lnSpc>
              <a:spcBef>
                <a:spcPct val="0"/>
              </a:spcBef>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a:lnSpc>
                <a:spcPts val="3359"/>
              </a:lnSpc>
              <a:spcBef>
                <a:spcPct val="0"/>
              </a:spcBef>
            </a:pPr>
            <a:r>
              <a:rPr lang="en-US" sz="2399" dirty="0">
                <a:solidFill>
                  <a:srgbClr val="FFFFFF"/>
                </a:solidFill>
                <a:latin typeface="Blinker"/>
                <a:ea typeface="Blinker"/>
                <a:cs typeface="Blinker"/>
                <a:sym typeface="Blinker"/>
              </a:rPr>
              <a:t>Self driving cars and driver assistance systems. A rollout of Tesla robotaxi in Austin yesterday supports Ai’s interpretations of sensor data (LIDAR, camera) to safe driving. AI supports features like lane keeping, adaptive cruise control and autobrake.</a:t>
            </a: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lang="en-US" sz="2399" dirty="0">
              <a:solidFill>
                <a:srgbClr val="FFFFFF"/>
              </a:solidFill>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p:txBody>
      </p:sp>
      <p:grpSp>
        <p:nvGrpSpPr>
          <p:cNvPr id="13" name="Group 13"/>
          <p:cNvGrpSpPr>
            <a:grpSpLocks noChangeAspect="1"/>
          </p:cNvGrpSpPr>
          <p:nvPr/>
        </p:nvGrpSpPr>
        <p:grpSpPr>
          <a:xfrm>
            <a:off x="928201" y="2735802"/>
            <a:ext cx="718463" cy="691009"/>
            <a:chOff x="-469155" y="-1808589"/>
            <a:chExt cx="6350000" cy="6349975"/>
          </a:xfrm>
        </p:grpSpPr>
        <p:sp>
          <p:nvSpPr>
            <p:cNvPr id="14" name="Freeform 14"/>
            <p:cNvSpPr/>
            <p:nvPr/>
          </p:nvSpPr>
          <p:spPr>
            <a:xfrm>
              <a:off x="-469155" y="-1808589"/>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7"/>
          <p:cNvGrpSpPr>
            <a:grpSpLocks noChangeAspect="1"/>
          </p:cNvGrpSpPr>
          <p:nvPr/>
        </p:nvGrpSpPr>
        <p:grpSpPr>
          <a:xfrm>
            <a:off x="13555704" y="1355210"/>
            <a:ext cx="919881" cy="91987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13">
            <a:extLst>
              <a:ext uri="{FF2B5EF4-FFF2-40B4-BE49-F238E27FC236}">
                <a16:creationId xmlns:a16="http://schemas.microsoft.com/office/drawing/2014/main" id="{9C7D0FCD-76A4-737B-6D70-5C11002D3B0F}"/>
              </a:ext>
            </a:extLst>
          </p:cNvPr>
          <p:cNvGrpSpPr>
            <a:grpSpLocks noChangeAspect="1"/>
          </p:cNvGrpSpPr>
          <p:nvPr/>
        </p:nvGrpSpPr>
        <p:grpSpPr>
          <a:xfrm>
            <a:off x="928200" y="4902376"/>
            <a:ext cx="718463" cy="718460"/>
            <a:chOff x="18490" y="1248164"/>
            <a:chExt cx="6350000" cy="6349975"/>
          </a:xfrm>
        </p:grpSpPr>
        <p:sp>
          <p:nvSpPr>
            <p:cNvPr id="12" name="Freeform 14">
              <a:extLst>
                <a:ext uri="{FF2B5EF4-FFF2-40B4-BE49-F238E27FC236}">
                  <a16:creationId xmlns:a16="http://schemas.microsoft.com/office/drawing/2014/main" id="{352BEA43-1B29-1D69-F2AF-DF6A07A2797C}"/>
                </a:ext>
              </a:extLst>
            </p:cNvPr>
            <p:cNvSpPr/>
            <p:nvPr/>
          </p:nvSpPr>
          <p:spPr>
            <a:xfrm>
              <a:off x="18490" y="1248164"/>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5" name="TextBox 10">
            <a:extLst>
              <a:ext uri="{FF2B5EF4-FFF2-40B4-BE49-F238E27FC236}">
                <a16:creationId xmlns:a16="http://schemas.microsoft.com/office/drawing/2014/main" id="{1E2A0864-71C3-32A9-F5FA-62C7F75FD56B}"/>
              </a:ext>
            </a:extLst>
          </p:cNvPr>
          <p:cNvSpPr txBox="1"/>
          <p:nvPr/>
        </p:nvSpPr>
        <p:spPr>
          <a:xfrm>
            <a:off x="1725099" y="5123611"/>
            <a:ext cx="7865934" cy="488595"/>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lang="en-US" sz="3200" b="1" dirty="0">
                <a:solidFill>
                  <a:srgbClr val="FFFFFF"/>
                </a:solidFill>
                <a:latin typeface="29LT Bukra Semi Condensed Bold"/>
                <a:ea typeface="29LT Bukra Semi Condensed Bold"/>
                <a:cs typeface="29LT Bukra Semi Condensed Bold"/>
                <a:sym typeface="29LT Bukra Semi Condensed Bold"/>
              </a:rPr>
              <a:t> Traffic Management </a:t>
            </a:r>
            <a:endPar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endParaRPr>
          </a:p>
        </p:txBody>
      </p:sp>
      <p:sp>
        <p:nvSpPr>
          <p:cNvPr id="16" name="TextBox 10">
            <a:extLst>
              <a:ext uri="{FF2B5EF4-FFF2-40B4-BE49-F238E27FC236}">
                <a16:creationId xmlns:a16="http://schemas.microsoft.com/office/drawing/2014/main" id="{5C84F6A1-30A7-6D2A-5EE5-14F5A3F12F63}"/>
              </a:ext>
            </a:extLst>
          </p:cNvPr>
          <p:cNvSpPr txBox="1"/>
          <p:nvPr/>
        </p:nvSpPr>
        <p:spPr>
          <a:xfrm>
            <a:off x="1732473" y="7231135"/>
            <a:ext cx="7865934" cy="975908"/>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rPr>
              <a:t>A</a:t>
            </a:r>
            <a:r>
              <a:rPr lang="en-US" sz="3200" b="1" dirty="0" err="1">
                <a:solidFill>
                  <a:srgbClr val="FFFFFF"/>
                </a:solidFill>
                <a:latin typeface="29LT Bukra Semi Condensed Bold"/>
                <a:ea typeface="29LT Bukra Semi Condensed Bold"/>
                <a:cs typeface="29LT Bukra Semi Condensed Bold"/>
                <a:sym typeface="29LT Bukra Semi Condensed Bold"/>
              </a:rPr>
              <a:t>utonomous</a:t>
            </a:r>
            <a:r>
              <a:rPr lang="en-US" sz="3200" b="1" dirty="0">
                <a:solidFill>
                  <a:srgbClr val="FFFFFF"/>
                </a:solidFill>
                <a:latin typeface="29LT Bukra Semi Condensed Bold"/>
                <a:ea typeface="29LT Bukra Semi Condensed Bold"/>
                <a:cs typeface="29LT Bukra Semi Condensed Bold"/>
                <a:sym typeface="29LT Bukra Semi Condensed Bold"/>
              </a:rPr>
              <a:t> vehicles (Avs)</a:t>
            </a:r>
          </a:p>
          <a:p>
            <a:pPr marL="0" marR="0" lvl="0" indent="0" algn="l" defTabSz="914400" rtl="0" eaLnBrk="1" fontAlgn="auto" latinLnBrk="0" hangingPunct="1">
              <a:lnSpc>
                <a:spcPts val="384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endParaRPr>
          </a:p>
        </p:txBody>
      </p:sp>
      <p:grpSp>
        <p:nvGrpSpPr>
          <p:cNvPr id="19" name="Group 13">
            <a:extLst>
              <a:ext uri="{FF2B5EF4-FFF2-40B4-BE49-F238E27FC236}">
                <a16:creationId xmlns:a16="http://schemas.microsoft.com/office/drawing/2014/main" id="{36252684-7F8F-E705-30DA-DFF031939711}"/>
              </a:ext>
            </a:extLst>
          </p:cNvPr>
          <p:cNvGrpSpPr>
            <a:grpSpLocks noChangeAspect="1"/>
          </p:cNvGrpSpPr>
          <p:nvPr/>
        </p:nvGrpSpPr>
        <p:grpSpPr>
          <a:xfrm>
            <a:off x="856618" y="7057881"/>
            <a:ext cx="718463" cy="718460"/>
            <a:chOff x="18490" y="1248164"/>
            <a:chExt cx="6350000" cy="6349975"/>
          </a:xfrm>
        </p:grpSpPr>
        <p:sp>
          <p:nvSpPr>
            <p:cNvPr id="20" name="Freeform 14">
              <a:extLst>
                <a:ext uri="{FF2B5EF4-FFF2-40B4-BE49-F238E27FC236}">
                  <a16:creationId xmlns:a16="http://schemas.microsoft.com/office/drawing/2014/main" id="{247EA4A5-6D70-9B5D-DD08-699BF7EC03FA}"/>
                </a:ext>
              </a:extLst>
            </p:cNvPr>
            <p:cNvSpPr/>
            <p:nvPr/>
          </p:nvSpPr>
          <p:spPr>
            <a:xfrm>
              <a:off x="18490" y="1248164"/>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420821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170FF">
                <a:alpha val="100000"/>
              </a:srgbClr>
            </a:gs>
            <a:gs pos="100000">
              <a:srgbClr val="FF66C4">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4191" y="5621939"/>
            <a:ext cx="7272751" cy="7272722"/>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r="-7777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p:cNvGrpSpPr/>
          <p:nvPr/>
        </p:nvGrpSpPr>
        <p:grpSpPr>
          <a:xfrm>
            <a:off x="10547060" y="0"/>
            <a:ext cx="11537603" cy="10287000"/>
            <a:chOff x="0" y="0"/>
            <a:chExt cx="15383470" cy="13716000"/>
          </a:xfrm>
        </p:grpSpPr>
        <p:pic>
          <p:nvPicPr>
            <p:cNvPr id="5" name="Picture 5"/>
            <p:cNvPicPr>
              <a:picLocks noChangeAspect="1"/>
            </p:cNvPicPr>
            <p:nvPr/>
          </p:nvPicPr>
          <p:blipFill>
            <a:blip r:embed="rId4"/>
            <a:srcRect l="11630" r="11630"/>
            <a:stretch>
              <a:fillRect/>
            </a:stretch>
          </p:blipFill>
          <p:spPr>
            <a:xfrm>
              <a:off x="0" y="0"/>
              <a:ext cx="15383470" cy="13716000"/>
            </a:xfrm>
            <a:prstGeom prst="rect">
              <a:avLst/>
            </a:prstGeom>
          </p:spPr>
        </p:pic>
      </p:grpSp>
      <p:grpSp>
        <p:nvGrpSpPr>
          <p:cNvPr id="6" name="Group 6"/>
          <p:cNvGrpSpPr>
            <a:grpSpLocks noChangeAspect="1"/>
          </p:cNvGrpSpPr>
          <p:nvPr/>
        </p:nvGrpSpPr>
        <p:grpSpPr>
          <a:xfrm>
            <a:off x="4964547" y="8883317"/>
            <a:ext cx="2807377" cy="280736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508228" y="45220"/>
            <a:ext cx="9490854" cy="2769989"/>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en-US" sz="9000" b="0" i="0" u="none" strike="noStrike" kern="1200" cap="none" spc="0" normalizeH="0" baseline="0" noProof="0" dirty="0">
                <a:ln>
                  <a:noFill/>
                </a:ln>
                <a:solidFill>
                  <a:srgbClr val="FAFF19"/>
                </a:solidFill>
                <a:effectLst/>
                <a:uLnTx/>
                <a:uFillTx/>
                <a:latin typeface="League Spartan"/>
                <a:ea typeface="League Spartan"/>
                <a:cs typeface="League Spartan"/>
                <a:sym typeface="League Spartan"/>
              </a:rPr>
              <a:t>AI Use Case Transportation</a:t>
            </a:r>
          </a:p>
        </p:txBody>
      </p:sp>
      <p:sp>
        <p:nvSpPr>
          <p:cNvPr id="10" name="TextBox 10"/>
          <p:cNvSpPr txBox="1"/>
          <p:nvPr/>
        </p:nvSpPr>
        <p:spPr>
          <a:xfrm>
            <a:off x="1732473" y="2897650"/>
            <a:ext cx="7865934" cy="488595"/>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lang="en-US" sz="3200" b="1" dirty="0">
                <a:solidFill>
                  <a:srgbClr val="FFFFFF"/>
                </a:solidFill>
                <a:latin typeface="29LT Bukra Semi Condensed Bold"/>
                <a:ea typeface="29LT Bukra Semi Condensed Bold"/>
                <a:cs typeface="29LT Bukra Semi Condensed Bold"/>
                <a:sym typeface="29LT Bukra Semi Condensed Bold"/>
              </a:rPr>
              <a:t> Public Transportation</a:t>
            </a:r>
            <a:endPar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endParaRPr>
          </a:p>
        </p:txBody>
      </p:sp>
      <p:sp>
        <p:nvSpPr>
          <p:cNvPr id="11" name="TextBox 11"/>
          <p:cNvSpPr txBox="1"/>
          <p:nvPr/>
        </p:nvSpPr>
        <p:spPr>
          <a:xfrm>
            <a:off x="273818" y="2639807"/>
            <a:ext cx="10242260" cy="7813165"/>
          </a:xfrm>
          <a:prstGeom prst="rect">
            <a:avLst/>
          </a:prstGeom>
        </p:spPr>
        <p:txBody>
          <a:bodyPr wrap="square"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lang="en-US" sz="2400" dirty="0">
              <a:solidFill>
                <a:srgbClr val="FFFFFF"/>
              </a:solidFill>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r>
              <a:rPr lang="en-US" sz="2400" dirty="0">
                <a:solidFill>
                  <a:srgbClr val="FFFFFF"/>
                </a:solidFill>
                <a:latin typeface="Blinker"/>
                <a:ea typeface="Blinker"/>
                <a:cs typeface="Blinker"/>
                <a:sym typeface="Blinker"/>
              </a:rPr>
              <a:t>Demand forecasting, dynamic routing and smart ticketing. AI can help with prediction of demand to optimize bus/train frequency and real time adjustments of route due to road closure or conditions</a:t>
            </a:r>
            <a:r>
              <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rPr>
              <a:t>.</a:t>
            </a: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r>
              <a:rPr lang="en-US" sz="2399" dirty="0">
                <a:solidFill>
                  <a:srgbClr val="FFFFFF"/>
                </a:solidFill>
                <a:latin typeface="Blinker"/>
                <a:ea typeface="Blinker"/>
                <a:cs typeface="Blinker"/>
                <a:sym typeface="Blinker"/>
              </a:rPr>
              <a:t>Route maximization, predictive maintenance and autonomous delivery robots/drones. AI will find most efficient delivery routes based on traffic, delivery windows and will detect vehicle issues before breakdowns.</a:t>
            </a: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a:lnSpc>
                <a:spcPts val="3359"/>
              </a:lnSpc>
              <a:spcBef>
                <a:spcPct val="0"/>
              </a:spcBef>
            </a:pPr>
            <a:endParaRPr lang="en-US" sz="2399" dirty="0">
              <a:solidFill>
                <a:srgbClr val="FFFFFF"/>
              </a:solidFill>
              <a:latin typeface="Blinker"/>
              <a:ea typeface="Blinker"/>
              <a:cs typeface="Blinker"/>
              <a:sym typeface="Blinker"/>
            </a:endParaRPr>
          </a:p>
          <a:p>
            <a:pPr>
              <a:lnSpc>
                <a:spcPts val="3359"/>
              </a:lnSpc>
              <a:spcBef>
                <a:spcPct val="0"/>
              </a:spcBef>
            </a:pPr>
            <a:r>
              <a:rPr lang="en-US" sz="2399" dirty="0">
                <a:solidFill>
                  <a:srgbClr val="FFFFFF"/>
                </a:solidFill>
                <a:latin typeface="Blinker"/>
                <a:ea typeface="Blinker"/>
                <a:cs typeface="Blinker"/>
                <a:sym typeface="Blinker"/>
              </a:rPr>
              <a:t>License plate recognition and driver monitoring systems. AI will track </a:t>
            </a:r>
            <a:r>
              <a:rPr lang="en-US" sz="2399" dirty="0" err="1">
                <a:solidFill>
                  <a:srgbClr val="FFFFFF"/>
                </a:solidFill>
                <a:latin typeface="Blinker"/>
                <a:ea typeface="Blinker"/>
                <a:cs typeface="Blinker"/>
                <a:sym typeface="Blinker"/>
              </a:rPr>
              <a:t>atighue</a:t>
            </a:r>
            <a:r>
              <a:rPr lang="en-US" sz="2399" dirty="0">
                <a:solidFill>
                  <a:srgbClr val="FFFFFF"/>
                </a:solidFill>
                <a:latin typeface="Blinker"/>
                <a:ea typeface="Blinker"/>
                <a:cs typeface="Blinker"/>
                <a:sym typeface="Blinker"/>
              </a:rPr>
              <a:t> or distraction in commercial drivers. Collates data for tolls, traffic enforcement and crime tracking. driving. </a:t>
            </a: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lang="en-US" sz="2399" dirty="0">
              <a:solidFill>
                <a:srgbClr val="FFFFFF"/>
              </a:solidFill>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a:p>
            <a:pPr marL="0" marR="0" lvl="0" indent="0" algn="l" defTabSz="914400" rtl="0" eaLnBrk="1" fontAlgn="auto" latinLnBrk="0" hangingPunct="1">
              <a:lnSpc>
                <a:spcPts val="3359"/>
              </a:lnSpc>
              <a:spcBef>
                <a:spcPct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Blinker"/>
              <a:ea typeface="Blinker"/>
              <a:cs typeface="Blinker"/>
              <a:sym typeface="Blinker"/>
            </a:endParaRPr>
          </a:p>
        </p:txBody>
      </p:sp>
      <p:grpSp>
        <p:nvGrpSpPr>
          <p:cNvPr id="13" name="Group 13"/>
          <p:cNvGrpSpPr>
            <a:grpSpLocks noChangeAspect="1"/>
          </p:cNvGrpSpPr>
          <p:nvPr/>
        </p:nvGrpSpPr>
        <p:grpSpPr>
          <a:xfrm>
            <a:off x="928201" y="2735802"/>
            <a:ext cx="718463" cy="691009"/>
            <a:chOff x="-469155" y="-1808589"/>
            <a:chExt cx="6350000" cy="6349975"/>
          </a:xfrm>
        </p:grpSpPr>
        <p:sp>
          <p:nvSpPr>
            <p:cNvPr id="14" name="Freeform 14"/>
            <p:cNvSpPr/>
            <p:nvPr/>
          </p:nvSpPr>
          <p:spPr>
            <a:xfrm>
              <a:off x="-469155" y="-1808589"/>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7" name="Group 17"/>
          <p:cNvGrpSpPr>
            <a:grpSpLocks noChangeAspect="1"/>
          </p:cNvGrpSpPr>
          <p:nvPr/>
        </p:nvGrpSpPr>
        <p:grpSpPr>
          <a:xfrm>
            <a:off x="13555704" y="1355210"/>
            <a:ext cx="919881" cy="919877"/>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13">
            <a:extLst>
              <a:ext uri="{FF2B5EF4-FFF2-40B4-BE49-F238E27FC236}">
                <a16:creationId xmlns:a16="http://schemas.microsoft.com/office/drawing/2014/main" id="{9C7D0FCD-76A4-737B-6D70-5C11002D3B0F}"/>
              </a:ext>
            </a:extLst>
          </p:cNvPr>
          <p:cNvGrpSpPr>
            <a:grpSpLocks noChangeAspect="1"/>
          </p:cNvGrpSpPr>
          <p:nvPr/>
        </p:nvGrpSpPr>
        <p:grpSpPr>
          <a:xfrm>
            <a:off x="928200" y="4902376"/>
            <a:ext cx="718463" cy="718460"/>
            <a:chOff x="18490" y="1248164"/>
            <a:chExt cx="6350000" cy="6349975"/>
          </a:xfrm>
        </p:grpSpPr>
        <p:sp>
          <p:nvSpPr>
            <p:cNvPr id="12" name="Freeform 14">
              <a:extLst>
                <a:ext uri="{FF2B5EF4-FFF2-40B4-BE49-F238E27FC236}">
                  <a16:creationId xmlns:a16="http://schemas.microsoft.com/office/drawing/2014/main" id="{352BEA43-1B29-1D69-F2AF-DF6A07A2797C}"/>
                </a:ext>
              </a:extLst>
            </p:cNvPr>
            <p:cNvSpPr/>
            <p:nvPr/>
          </p:nvSpPr>
          <p:spPr>
            <a:xfrm>
              <a:off x="18490" y="1248164"/>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5" name="TextBox 10">
            <a:extLst>
              <a:ext uri="{FF2B5EF4-FFF2-40B4-BE49-F238E27FC236}">
                <a16:creationId xmlns:a16="http://schemas.microsoft.com/office/drawing/2014/main" id="{1E2A0864-71C3-32A9-F5FA-62C7F75FD56B}"/>
              </a:ext>
            </a:extLst>
          </p:cNvPr>
          <p:cNvSpPr txBox="1"/>
          <p:nvPr/>
        </p:nvSpPr>
        <p:spPr>
          <a:xfrm>
            <a:off x="1732473" y="5050903"/>
            <a:ext cx="7865934" cy="488595"/>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lang="en-US" sz="3200" b="1" dirty="0">
                <a:solidFill>
                  <a:srgbClr val="FFFFFF"/>
                </a:solidFill>
                <a:latin typeface="29LT Bukra Semi Condensed Bold"/>
                <a:ea typeface="29LT Bukra Semi Condensed Bold"/>
                <a:cs typeface="29LT Bukra Semi Condensed Bold"/>
                <a:sym typeface="29LT Bukra Semi Condensed Bold"/>
              </a:rPr>
              <a:t> Logistics &amp; Freight </a:t>
            </a:r>
            <a:endPar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endParaRPr>
          </a:p>
        </p:txBody>
      </p:sp>
      <p:sp>
        <p:nvSpPr>
          <p:cNvPr id="16" name="TextBox 10">
            <a:extLst>
              <a:ext uri="{FF2B5EF4-FFF2-40B4-BE49-F238E27FC236}">
                <a16:creationId xmlns:a16="http://schemas.microsoft.com/office/drawing/2014/main" id="{5C84F6A1-30A7-6D2A-5EE5-14F5A3F12F63}"/>
              </a:ext>
            </a:extLst>
          </p:cNvPr>
          <p:cNvSpPr txBox="1"/>
          <p:nvPr/>
        </p:nvSpPr>
        <p:spPr>
          <a:xfrm>
            <a:off x="1682568" y="7204156"/>
            <a:ext cx="7865934" cy="975908"/>
          </a:xfrm>
          <a:prstGeom prst="rect">
            <a:avLst/>
          </a:prstGeom>
        </p:spPr>
        <p:txBody>
          <a:bodyPr wrap="square" lIns="0" tIns="0" rIns="0" bIns="0" rtlCol="0" anchor="t">
            <a:spAutoFit/>
          </a:bodyPr>
          <a:lstStyle/>
          <a:p>
            <a:pPr marL="0" marR="0" lvl="0" indent="0" algn="l" defTabSz="914400" rtl="0" eaLnBrk="1" fontAlgn="auto" latinLnBrk="0" hangingPunct="1">
              <a:lnSpc>
                <a:spcPts val="3840"/>
              </a:lnSpc>
              <a:spcBef>
                <a:spcPct val="0"/>
              </a:spcBef>
              <a:spcAft>
                <a:spcPts val="0"/>
              </a:spcAft>
              <a:buClrTx/>
              <a:buSzTx/>
              <a:buFontTx/>
              <a:buNone/>
              <a:tabLst/>
              <a:defRPr/>
            </a:pPr>
            <a:r>
              <a:rPr lang="en-US" sz="3200" b="1" dirty="0">
                <a:solidFill>
                  <a:srgbClr val="FFFFFF"/>
                </a:solidFill>
                <a:latin typeface="29LT Bukra Semi Condensed Bold"/>
                <a:ea typeface="29LT Bukra Semi Condensed Bold"/>
                <a:cs typeface="29LT Bukra Semi Condensed Bold"/>
                <a:sym typeface="29LT Bukra Semi Condensed Bold"/>
              </a:rPr>
              <a:t>Safety &amp; Compliance</a:t>
            </a:r>
          </a:p>
          <a:p>
            <a:pPr marL="0" marR="0" lvl="0" indent="0" algn="l" defTabSz="914400" rtl="0" eaLnBrk="1" fontAlgn="auto" latinLnBrk="0" hangingPunct="1">
              <a:lnSpc>
                <a:spcPts val="384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29LT Bukra Semi Condensed Bold"/>
              <a:ea typeface="29LT Bukra Semi Condensed Bold"/>
              <a:cs typeface="29LT Bukra Semi Condensed Bold"/>
              <a:sym typeface="29LT Bukra Semi Condensed Bold"/>
            </a:endParaRPr>
          </a:p>
        </p:txBody>
      </p:sp>
      <p:grpSp>
        <p:nvGrpSpPr>
          <p:cNvPr id="19" name="Group 13">
            <a:extLst>
              <a:ext uri="{FF2B5EF4-FFF2-40B4-BE49-F238E27FC236}">
                <a16:creationId xmlns:a16="http://schemas.microsoft.com/office/drawing/2014/main" id="{36252684-7F8F-E705-30DA-DFF031939711}"/>
              </a:ext>
            </a:extLst>
          </p:cNvPr>
          <p:cNvGrpSpPr>
            <a:grpSpLocks noChangeAspect="1"/>
          </p:cNvGrpSpPr>
          <p:nvPr/>
        </p:nvGrpSpPr>
        <p:grpSpPr>
          <a:xfrm>
            <a:off x="856618" y="7057881"/>
            <a:ext cx="718463" cy="718460"/>
            <a:chOff x="18490" y="1248164"/>
            <a:chExt cx="6350000" cy="6349975"/>
          </a:xfrm>
        </p:grpSpPr>
        <p:sp>
          <p:nvSpPr>
            <p:cNvPr id="20" name="Freeform 14">
              <a:extLst>
                <a:ext uri="{FF2B5EF4-FFF2-40B4-BE49-F238E27FC236}">
                  <a16:creationId xmlns:a16="http://schemas.microsoft.com/office/drawing/2014/main" id="{247EA4A5-6D70-9B5D-DD08-699BF7EC03FA}"/>
                </a:ext>
              </a:extLst>
            </p:cNvPr>
            <p:cNvSpPr/>
            <p:nvPr/>
          </p:nvSpPr>
          <p:spPr>
            <a:xfrm>
              <a:off x="18490" y="1248164"/>
              <a:ext cx="6350000" cy="6349975"/>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A1A1"/>
            </a:solidFill>
            <a:ln w="12700">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543273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FAFF19"/>
                </a:solidFill>
                <a:latin typeface="League Spartan"/>
                <a:ea typeface="League Spartan"/>
                <a:cs typeface="League Spartan"/>
                <a:sym typeface="League Spartan"/>
              </a:rPr>
              <a:t>Techniques Used </a:t>
            </a:r>
          </a:p>
        </p:txBody>
      </p:sp>
      <p:grpSp>
        <p:nvGrpSpPr>
          <p:cNvPr id="3" name="Group 3"/>
          <p:cNvGrpSpPr/>
          <p:nvPr/>
        </p:nvGrpSpPr>
        <p:grpSpPr>
          <a:xfrm>
            <a:off x="1257410" y="6743700"/>
            <a:ext cx="3577420" cy="2236833"/>
            <a:chOff x="0" y="-483846"/>
            <a:chExt cx="4955137" cy="2907328"/>
          </a:xfrm>
        </p:grpSpPr>
        <p:sp>
          <p:nvSpPr>
            <p:cNvPr id="4" name="TextBox 4"/>
            <p:cNvSpPr txBox="1"/>
            <p:nvPr/>
          </p:nvSpPr>
          <p:spPr>
            <a:xfrm>
              <a:off x="193694" y="-483846"/>
              <a:ext cx="4709232" cy="1301212"/>
            </a:xfrm>
            <a:prstGeom prst="rect">
              <a:avLst/>
            </a:prstGeom>
          </p:spPr>
          <p:txBody>
            <a:bodyPr wrap="square" lIns="0" tIns="0" rIns="0" bIns="0" rtlCol="0" anchor="t">
              <a:spAutoFit/>
            </a:bodyPr>
            <a:lstStyle/>
            <a:p>
              <a:pPr marL="0" lvl="0" indent="0" algn="l">
                <a:lnSpc>
                  <a:spcPts val="3840"/>
                </a:lnSpc>
                <a:spcBef>
                  <a:spcPct val="0"/>
                </a:spcBef>
              </a:pPr>
              <a:r>
                <a:rPr lang="en-US" sz="3200" b="1" u="none" dirty="0">
                  <a:solidFill>
                    <a:srgbClr val="FFFFFF"/>
                  </a:solidFill>
                  <a:latin typeface="29LT Bukra Semi Condensed Bold"/>
                  <a:ea typeface="29LT Bukra Semi Condensed Bold"/>
                  <a:cs typeface="29LT Bukra Semi Condensed Bold"/>
                  <a:sym typeface="29LT Bukra Semi Condensed Bold"/>
                </a:rPr>
                <a:t>Swarm Intelligence</a:t>
              </a:r>
            </a:p>
          </p:txBody>
        </p:sp>
        <p:sp>
          <p:nvSpPr>
            <p:cNvPr id="5" name="TextBox 5"/>
            <p:cNvSpPr txBox="1"/>
            <p:nvPr/>
          </p:nvSpPr>
          <p:spPr>
            <a:xfrm>
              <a:off x="0" y="769011"/>
              <a:ext cx="4955137" cy="1654471"/>
            </a:xfrm>
            <a:prstGeom prst="rect">
              <a:avLst/>
            </a:prstGeom>
          </p:spPr>
          <p:txBody>
            <a:bodyPr wrap="square" lIns="0" tIns="0" rIns="0" bIns="0" rtlCol="0" anchor="t">
              <a:spAutoFit/>
            </a:bodyPr>
            <a:lstStyle/>
            <a:p>
              <a:pPr marL="0" lvl="0" indent="0">
                <a:lnSpc>
                  <a:spcPts val="3359"/>
                </a:lnSpc>
                <a:spcBef>
                  <a:spcPct val="0"/>
                </a:spcBef>
              </a:pPr>
              <a:r>
                <a:rPr lang="en-US" sz="2400" dirty="0">
                  <a:solidFill>
                    <a:srgbClr val="FFFFFF"/>
                  </a:solidFill>
                  <a:latin typeface="Blinker"/>
                  <a:ea typeface="Blinker"/>
                  <a:cs typeface="Blinker"/>
                  <a:sym typeface="Blinker"/>
                </a:rPr>
                <a:t>Helps coordinate fleets of autonomous vehicles or drones.</a:t>
              </a:r>
              <a:endParaRPr lang="en-US" sz="2399" u="none" dirty="0">
                <a:solidFill>
                  <a:srgbClr val="FFFFFF"/>
                </a:solidFill>
                <a:latin typeface="Blinker"/>
                <a:ea typeface="Blinker"/>
                <a:cs typeface="Blinker"/>
                <a:sym typeface="Blinker"/>
              </a:endParaRPr>
            </a:p>
          </p:txBody>
        </p:sp>
      </p:grpSp>
      <p:grpSp>
        <p:nvGrpSpPr>
          <p:cNvPr id="6" name="Group 6"/>
          <p:cNvGrpSpPr/>
          <p:nvPr/>
        </p:nvGrpSpPr>
        <p:grpSpPr>
          <a:xfrm>
            <a:off x="13832842" y="2705100"/>
            <a:ext cx="2930041" cy="2986029"/>
            <a:chOff x="0" y="0"/>
            <a:chExt cx="3906721" cy="3981372"/>
          </a:xfrm>
        </p:grpSpPr>
        <p:sp>
          <p:nvSpPr>
            <p:cNvPr id="7" name="Freeform 7"/>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nvGrpSpPr>
            <p:cNvPr id="8" name="Group 8"/>
            <p:cNvGrpSpPr>
              <a:grpSpLocks noChangeAspect="1"/>
            </p:cNvGrpSpPr>
            <p:nvPr/>
          </p:nvGrpSpPr>
          <p:grpSpPr>
            <a:xfrm>
              <a:off x="533400" y="593940"/>
              <a:ext cx="2793504" cy="2793493"/>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8896" b="-231465"/>
                </a:stretch>
              </a:blipFill>
            </p:spPr>
            <p:txBody>
              <a:bodyPr/>
              <a:lstStyle/>
              <a:p>
                <a:endParaRPr lang="en-US"/>
              </a:p>
            </p:txBody>
          </p:sp>
        </p:grpSp>
      </p:grpSp>
      <p:grpSp>
        <p:nvGrpSpPr>
          <p:cNvPr id="10" name="Group 10"/>
          <p:cNvGrpSpPr/>
          <p:nvPr/>
        </p:nvGrpSpPr>
        <p:grpSpPr>
          <a:xfrm>
            <a:off x="5711527" y="2705100"/>
            <a:ext cx="2930041" cy="2986029"/>
            <a:chOff x="0" y="0"/>
            <a:chExt cx="3906721" cy="3981372"/>
          </a:xfrm>
        </p:grpSpPr>
        <p:grpSp>
          <p:nvGrpSpPr>
            <p:cNvPr id="11" name="Group 11"/>
            <p:cNvGrpSpPr>
              <a:grpSpLocks noChangeAspect="1"/>
            </p:cNvGrpSpPr>
            <p:nvPr/>
          </p:nvGrpSpPr>
          <p:grpSpPr>
            <a:xfrm>
              <a:off x="569309" y="593940"/>
              <a:ext cx="2793504" cy="2793493"/>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0016" r="-347616" b="-60749"/>
                </a:stretch>
              </a:blipFill>
            </p:spPr>
            <p:txBody>
              <a:bodyPr/>
              <a:lstStyle/>
              <a:p>
                <a:endParaRPr lang="en-US"/>
              </a:p>
            </p:txBody>
          </p:sp>
        </p:grpSp>
        <p:sp>
          <p:nvSpPr>
            <p:cNvPr id="13" name="Freeform 13"/>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14" name="Group 14"/>
          <p:cNvGrpSpPr/>
          <p:nvPr/>
        </p:nvGrpSpPr>
        <p:grpSpPr>
          <a:xfrm>
            <a:off x="9772185" y="2705100"/>
            <a:ext cx="2930041" cy="2986029"/>
            <a:chOff x="0" y="0"/>
            <a:chExt cx="3906721" cy="3981372"/>
          </a:xfrm>
        </p:grpSpPr>
        <p:grpSp>
          <p:nvGrpSpPr>
            <p:cNvPr id="15" name="Group 15"/>
            <p:cNvGrpSpPr>
              <a:grpSpLocks noChangeAspect="1"/>
            </p:cNvGrpSpPr>
            <p:nvPr/>
          </p:nvGrpSpPr>
          <p:grpSpPr>
            <a:xfrm>
              <a:off x="582009" y="593940"/>
              <a:ext cx="2793504" cy="279349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b="-252424"/>
                </a:stretch>
              </a:blipFill>
            </p:spPr>
            <p:txBody>
              <a:bodyPr/>
              <a:lstStyle/>
              <a:p>
                <a:endParaRPr lang="en-US"/>
              </a:p>
            </p:txBody>
          </p:sp>
        </p:grpSp>
        <p:sp>
          <p:nvSpPr>
            <p:cNvPr id="17" name="Freeform 17"/>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18" name="Group 18"/>
          <p:cNvGrpSpPr/>
          <p:nvPr/>
        </p:nvGrpSpPr>
        <p:grpSpPr>
          <a:xfrm>
            <a:off x="1650870" y="2705100"/>
            <a:ext cx="2930041" cy="2986029"/>
            <a:chOff x="0" y="0"/>
            <a:chExt cx="3906721" cy="3981372"/>
          </a:xfrm>
        </p:grpSpPr>
        <p:grpSp>
          <p:nvGrpSpPr>
            <p:cNvPr id="19" name="Group 19"/>
            <p:cNvGrpSpPr>
              <a:grpSpLocks noChangeAspect="1"/>
            </p:cNvGrpSpPr>
            <p:nvPr/>
          </p:nvGrpSpPr>
          <p:grpSpPr>
            <a:xfrm>
              <a:off x="583581" y="593940"/>
              <a:ext cx="2793504" cy="2793493"/>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b="-323282"/>
                </a:stretch>
              </a:blipFill>
            </p:spPr>
            <p:txBody>
              <a:bodyPr/>
              <a:lstStyle/>
              <a:p>
                <a:endParaRPr lang="en-US"/>
              </a:p>
            </p:txBody>
          </p:sp>
        </p:grpSp>
        <p:sp>
          <p:nvSpPr>
            <p:cNvPr id="21" name="Freeform 21"/>
            <p:cNvSpPr/>
            <p:nvPr/>
          </p:nvSpPr>
          <p:spPr>
            <a:xfrm>
              <a:off x="0" y="0"/>
              <a:ext cx="3906721" cy="3981372"/>
            </a:xfrm>
            <a:custGeom>
              <a:avLst/>
              <a:gdLst/>
              <a:ahLst/>
              <a:cxnLst/>
              <a:rect l="l" t="t" r="r" b="b"/>
              <a:pathLst>
                <a:path w="3906721" h="3981372">
                  <a:moveTo>
                    <a:pt x="0" y="0"/>
                  </a:moveTo>
                  <a:lnTo>
                    <a:pt x="3906721" y="0"/>
                  </a:lnTo>
                  <a:lnTo>
                    <a:pt x="3906721" y="3981372"/>
                  </a:lnTo>
                  <a:lnTo>
                    <a:pt x="0" y="3981372"/>
                  </a:lnTo>
                  <a:lnTo>
                    <a:pt x="0" y="0"/>
                  </a:lnTo>
                  <a:close/>
                </a:path>
              </a:pathLst>
            </a:custGeom>
            <a:blipFill>
              <a:blip r:embed="rId3"/>
              <a:stretch>
                <a:fillRect/>
              </a:stretch>
            </a:blipFill>
          </p:spPr>
          <p:txBody>
            <a:bodyPr/>
            <a:lstStyle/>
            <a:p>
              <a:endParaRPr lang="en-US"/>
            </a:p>
          </p:txBody>
        </p:sp>
      </p:grpSp>
      <p:grpSp>
        <p:nvGrpSpPr>
          <p:cNvPr id="22" name="Group 22"/>
          <p:cNvGrpSpPr/>
          <p:nvPr/>
        </p:nvGrpSpPr>
        <p:grpSpPr>
          <a:xfrm>
            <a:off x="1525117" y="6001960"/>
            <a:ext cx="15154329" cy="371634"/>
            <a:chOff x="0" y="0"/>
            <a:chExt cx="20205772" cy="495512"/>
          </a:xfrm>
        </p:grpSpPr>
        <p:grpSp>
          <p:nvGrpSpPr>
            <p:cNvPr id="23" name="Group 23"/>
            <p:cNvGrpSpPr/>
            <p:nvPr/>
          </p:nvGrpSpPr>
          <p:grpSpPr>
            <a:xfrm>
              <a:off x="1912260" y="4265"/>
              <a:ext cx="471488" cy="471488"/>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nvGrpSpPr>
            <p:cNvPr id="25" name="Group 25"/>
            <p:cNvGrpSpPr/>
            <p:nvPr/>
          </p:nvGrpSpPr>
          <p:grpSpPr>
            <a:xfrm>
              <a:off x="7531909" y="0"/>
              <a:ext cx="471488" cy="471488"/>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nvGrpSpPr>
            <p:cNvPr id="27" name="Group 27"/>
            <p:cNvGrpSpPr/>
            <p:nvPr/>
          </p:nvGrpSpPr>
          <p:grpSpPr>
            <a:xfrm>
              <a:off x="12637798" y="12531"/>
              <a:ext cx="471488" cy="471488"/>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sp>
          <p:nvSpPr>
            <p:cNvPr id="29" name="AutoShape 29"/>
            <p:cNvSpPr/>
            <p:nvPr/>
          </p:nvSpPr>
          <p:spPr>
            <a:xfrm>
              <a:off x="0" y="259768"/>
              <a:ext cx="20205772" cy="0"/>
            </a:xfrm>
            <a:prstGeom prst="line">
              <a:avLst/>
            </a:prstGeom>
            <a:ln w="63500" cap="flat">
              <a:solidFill>
                <a:srgbClr val="662D91"/>
              </a:solidFill>
              <a:prstDash val="solid"/>
              <a:headEnd type="none" w="sm" len="sm"/>
              <a:tailEnd type="none" w="sm" len="sm"/>
            </a:ln>
          </p:spPr>
          <p:txBody>
            <a:bodyPr/>
            <a:lstStyle/>
            <a:p>
              <a:endParaRPr lang="en-US"/>
            </a:p>
          </p:txBody>
        </p:sp>
        <p:grpSp>
          <p:nvGrpSpPr>
            <p:cNvPr id="30" name="Group 30"/>
            <p:cNvGrpSpPr/>
            <p:nvPr/>
          </p:nvGrpSpPr>
          <p:grpSpPr>
            <a:xfrm>
              <a:off x="18127918" y="24024"/>
              <a:ext cx="471488" cy="471488"/>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2D91"/>
              </a:solidFill>
            </p:spPr>
            <p:txBody>
              <a:bodyPr/>
              <a:lstStyle/>
              <a:p>
                <a:endParaRPr lang="en-US"/>
              </a:p>
            </p:txBody>
          </p:sp>
        </p:grpSp>
      </p:grpSp>
      <p:grpSp>
        <p:nvGrpSpPr>
          <p:cNvPr id="32" name="Group 32"/>
          <p:cNvGrpSpPr/>
          <p:nvPr/>
        </p:nvGrpSpPr>
        <p:grpSpPr>
          <a:xfrm>
            <a:off x="5421307" y="6819900"/>
            <a:ext cx="3722693" cy="1822478"/>
            <a:chOff x="-1" y="-104775"/>
            <a:chExt cx="4963590" cy="1950962"/>
          </a:xfrm>
        </p:grpSpPr>
        <p:sp>
          <p:nvSpPr>
            <p:cNvPr id="33" name="TextBox 33"/>
            <p:cNvSpPr txBox="1"/>
            <p:nvPr/>
          </p:nvSpPr>
          <p:spPr>
            <a:xfrm>
              <a:off x="193695" y="-104775"/>
              <a:ext cx="4769894" cy="1950962"/>
            </a:xfrm>
            <a:prstGeom prst="rect">
              <a:avLst/>
            </a:prstGeom>
          </p:spPr>
          <p:txBody>
            <a:bodyPr wrap="square" lIns="0" tIns="0" rIns="0" bIns="0" rtlCol="0" anchor="t">
              <a:spAutoFit/>
            </a:bodyPr>
            <a:lstStyle/>
            <a:p>
              <a:pPr marL="0" lvl="0" indent="0" algn="l">
                <a:lnSpc>
                  <a:spcPts val="3840"/>
                </a:lnSpc>
                <a:spcBef>
                  <a:spcPct val="0"/>
                </a:spcBef>
              </a:pPr>
              <a:r>
                <a:rPr lang="en-US" sz="3200" b="1" u="none" dirty="0">
                  <a:solidFill>
                    <a:srgbClr val="FFFFFF"/>
                  </a:solidFill>
                  <a:latin typeface="29LT Bukra Semi Condensed Bold"/>
                  <a:ea typeface="29LT Bukra Semi Condensed Bold"/>
                  <a:cs typeface="29LT Bukra Semi Condensed Bold"/>
                  <a:sym typeface="29LT Bukra Semi Condensed Bold"/>
                </a:rPr>
                <a:t>Reinforcement Learning</a:t>
              </a:r>
            </a:p>
            <a:p>
              <a:pPr marL="0" lvl="0" indent="0" algn="l">
                <a:lnSpc>
                  <a:spcPts val="3840"/>
                </a:lnSpc>
                <a:spcBef>
                  <a:spcPct val="0"/>
                </a:spcBef>
              </a:pPr>
              <a:endParaRPr lang="en-US" sz="3200" b="1" u="none" dirty="0">
                <a:solidFill>
                  <a:srgbClr val="FFFFFF"/>
                </a:solidFill>
                <a:latin typeface="29LT Bukra Semi Condensed Bold"/>
                <a:ea typeface="29LT Bukra Semi Condensed Bold"/>
                <a:cs typeface="29LT Bukra Semi Condensed Bold"/>
                <a:sym typeface="29LT Bukra Semi Condensed Bold"/>
              </a:endParaRPr>
            </a:p>
          </p:txBody>
        </p:sp>
        <p:sp>
          <p:nvSpPr>
            <p:cNvPr id="34" name="TextBox 34"/>
            <p:cNvSpPr txBox="1"/>
            <p:nvPr/>
          </p:nvSpPr>
          <p:spPr>
            <a:xfrm>
              <a:off x="-1" y="927099"/>
              <a:ext cx="4486566" cy="895897"/>
            </a:xfrm>
            <a:prstGeom prst="rect">
              <a:avLst/>
            </a:prstGeom>
          </p:spPr>
          <p:txBody>
            <a:bodyPr lIns="0" tIns="0" rIns="0" bIns="0" rtlCol="0" anchor="t">
              <a:spAutoFit/>
            </a:bodyPr>
            <a:lstStyle/>
            <a:p>
              <a:pPr marL="0" lvl="0" indent="0">
                <a:lnSpc>
                  <a:spcPts val="3359"/>
                </a:lnSpc>
                <a:spcBef>
                  <a:spcPct val="0"/>
                </a:spcBef>
              </a:pPr>
              <a:r>
                <a:rPr lang="en-US" sz="2400" dirty="0">
                  <a:solidFill>
                    <a:srgbClr val="FFFFFF"/>
                  </a:solidFill>
                  <a:latin typeface="Blinker"/>
                  <a:ea typeface="Blinker"/>
                  <a:cs typeface="Blinker"/>
                  <a:sym typeface="Blinker"/>
                </a:rPr>
                <a:t>AI learns by trail-and-error.</a:t>
              </a:r>
              <a:endParaRPr lang="en-US" sz="2399" u="none" dirty="0">
                <a:solidFill>
                  <a:srgbClr val="FFFFFF"/>
                </a:solidFill>
                <a:latin typeface="Blinker"/>
                <a:ea typeface="Blinker"/>
                <a:cs typeface="Blinker"/>
                <a:sym typeface="Blinker"/>
              </a:endParaRPr>
            </a:p>
          </p:txBody>
        </p:sp>
      </p:grpSp>
      <p:grpSp>
        <p:nvGrpSpPr>
          <p:cNvPr id="35" name="Group 35"/>
          <p:cNvGrpSpPr/>
          <p:nvPr/>
        </p:nvGrpSpPr>
        <p:grpSpPr>
          <a:xfrm>
            <a:off x="9599459" y="6819900"/>
            <a:ext cx="3495943" cy="3107870"/>
            <a:chOff x="19004" y="-104775"/>
            <a:chExt cx="4661257" cy="4143828"/>
          </a:xfrm>
        </p:grpSpPr>
        <p:sp>
          <p:nvSpPr>
            <p:cNvPr id="36" name="TextBox 36"/>
            <p:cNvSpPr txBox="1"/>
            <p:nvPr/>
          </p:nvSpPr>
          <p:spPr>
            <a:xfrm>
              <a:off x="193695" y="-104775"/>
              <a:ext cx="4486566" cy="1301211"/>
            </a:xfrm>
            <a:prstGeom prst="rect">
              <a:avLst/>
            </a:prstGeom>
          </p:spPr>
          <p:txBody>
            <a:bodyPr lIns="0" tIns="0" rIns="0" bIns="0" rtlCol="0" anchor="t">
              <a:spAutoFit/>
            </a:bodyPr>
            <a:lstStyle/>
            <a:p>
              <a:pPr marL="0" lvl="0" indent="0" algn="l">
                <a:lnSpc>
                  <a:spcPts val="3840"/>
                </a:lnSpc>
                <a:spcBef>
                  <a:spcPct val="0"/>
                </a:spcBef>
              </a:pPr>
              <a:r>
                <a:rPr lang="en-US" sz="3200" b="1" u="none" dirty="0">
                  <a:solidFill>
                    <a:srgbClr val="FFFFFF"/>
                  </a:solidFill>
                  <a:latin typeface="29LT Bukra Semi Condensed Bold"/>
                  <a:ea typeface="29LT Bukra Semi Condensed Bold"/>
                  <a:cs typeface="29LT Bukra Semi Condensed Bold"/>
                  <a:sym typeface="29LT Bukra Semi Condensed Bold"/>
                </a:rPr>
                <a:t>Federated Learning</a:t>
              </a:r>
            </a:p>
          </p:txBody>
        </p:sp>
        <p:sp>
          <p:nvSpPr>
            <p:cNvPr id="37" name="TextBox 37"/>
            <p:cNvSpPr txBox="1"/>
            <p:nvPr/>
          </p:nvSpPr>
          <p:spPr>
            <a:xfrm>
              <a:off x="19004" y="1179124"/>
              <a:ext cx="4486566" cy="2859929"/>
            </a:xfrm>
            <a:prstGeom prst="rect">
              <a:avLst/>
            </a:prstGeom>
          </p:spPr>
          <p:txBody>
            <a:bodyPr lIns="0" tIns="0" rIns="0" bIns="0" rtlCol="0" anchor="t">
              <a:spAutoFit/>
            </a:bodyPr>
            <a:lstStyle/>
            <a:p>
              <a:pPr marL="0" lvl="0" indent="0">
                <a:lnSpc>
                  <a:spcPts val="3359"/>
                </a:lnSpc>
                <a:spcBef>
                  <a:spcPct val="0"/>
                </a:spcBef>
              </a:pPr>
              <a:r>
                <a:rPr lang="en-US" sz="2400" dirty="0">
                  <a:solidFill>
                    <a:srgbClr val="FFFFFF"/>
                  </a:solidFill>
                  <a:latin typeface="Blinker"/>
                  <a:ea typeface="Blinker"/>
                  <a:cs typeface="Blinker"/>
                  <a:sym typeface="Blinker"/>
                </a:rPr>
                <a:t>This technique trains AI models locally (like on edge devices or vehicles) and then shares only the learned patterns.</a:t>
              </a:r>
              <a:endParaRPr lang="en-US" sz="2399" u="none" dirty="0">
                <a:solidFill>
                  <a:srgbClr val="FFFFFF"/>
                </a:solidFill>
                <a:latin typeface="Blinker"/>
                <a:ea typeface="Blinker"/>
                <a:cs typeface="Blinker"/>
                <a:sym typeface="Blinker"/>
              </a:endParaRPr>
            </a:p>
          </p:txBody>
        </p:sp>
      </p:grpSp>
      <p:grpSp>
        <p:nvGrpSpPr>
          <p:cNvPr id="38" name="Group 38"/>
          <p:cNvGrpSpPr/>
          <p:nvPr/>
        </p:nvGrpSpPr>
        <p:grpSpPr>
          <a:xfrm>
            <a:off x="13733827" y="6819900"/>
            <a:ext cx="3495943" cy="2620169"/>
            <a:chOff x="19004" y="-104775"/>
            <a:chExt cx="4661257" cy="3493559"/>
          </a:xfrm>
        </p:grpSpPr>
        <p:sp>
          <p:nvSpPr>
            <p:cNvPr id="39" name="TextBox 39"/>
            <p:cNvSpPr txBox="1"/>
            <p:nvPr/>
          </p:nvSpPr>
          <p:spPr>
            <a:xfrm>
              <a:off x="193695" y="-104775"/>
              <a:ext cx="4486566" cy="1301211"/>
            </a:xfrm>
            <a:prstGeom prst="rect">
              <a:avLst/>
            </a:prstGeom>
          </p:spPr>
          <p:txBody>
            <a:bodyPr lIns="0" tIns="0" rIns="0" bIns="0" rtlCol="0" anchor="t">
              <a:spAutoFit/>
            </a:bodyPr>
            <a:lstStyle/>
            <a:p>
              <a:pPr marL="0" lvl="0" indent="0" algn="l">
                <a:lnSpc>
                  <a:spcPts val="3840"/>
                </a:lnSpc>
                <a:spcBef>
                  <a:spcPct val="0"/>
                </a:spcBef>
              </a:pPr>
              <a:r>
                <a:rPr lang="en-US" sz="3200" b="1" u="none" dirty="0">
                  <a:solidFill>
                    <a:srgbClr val="FFFFFF"/>
                  </a:solidFill>
                  <a:latin typeface="29LT Bukra Semi Condensed Bold"/>
                  <a:ea typeface="29LT Bukra Semi Condensed Bold"/>
                  <a:cs typeface="29LT Bukra Semi Condensed Bold"/>
                  <a:sym typeface="29LT Bukra Semi Condensed Bold"/>
                </a:rPr>
                <a:t>Digital Twins with AI</a:t>
              </a:r>
            </a:p>
          </p:txBody>
        </p:sp>
        <p:sp>
          <p:nvSpPr>
            <p:cNvPr id="40" name="TextBox 40"/>
            <p:cNvSpPr txBox="1"/>
            <p:nvPr/>
          </p:nvSpPr>
          <p:spPr>
            <a:xfrm>
              <a:off x="19004" y="1110212"/>
              <a:ext cx="4486566" cy="2278572"/>
            </a:xfrm>
            <a:prstGeom prst="rect">
              <a:avLst/>
            </a:prstGeom>
          </p:spPr>
          <p:txBody>
            <a:bodyPr lIns="0" tIns="0" rIns="0" bIns="0" rtlCol="0" anchor="t">
              <a:spAutoFit/>
            </a:bodyPr>
            <a:lstStyle/>
            <a:p>
              <a:pPr marL="0" lvl="0" indent="0">
                <a:lnSpc>
                  <a:spcPts val="3359"/>
                </a:lnSpc>
                <a:spcBef>
                  <a:spcPct val="0"/>
                </a:spcBef>
              </a:pPr>
              <a:r>
                <a:rPr lang="en-US" sz="2400" dirty="0">
                  <a:solidFill>
                    <a:srgbClr val="FFFFFF"/>
                  </a:solidFill>
                  <a:latin typeface="Blinker"/>
                  <a:ea typeface="Blinker"/>
                  <a:cs typeface="Blinker"/>
                  <a:sym typeface="Blinker"/>
                </a:rPr>
                <a:t>A virtual replica of a city or system. Like a sandbox for city planners to test ideas before making them real.</a:t>
              </a:r>
              <a:endParaRPr lang="en-US" sz="2399" u="none" dirty="0">
                <a:solidFill>
                  <a:srgbClr val="FFFFFF"/>
                </a:solidFill>
                <a:latin typeface="Blinker"/>
                <a:ea typeface="Blinker"/>
                <a:cs typeface="Blinker"/>
                <a:sym typeface="Blinker"/>
              </a:endParaRPr>
            </a:p>
          </p:txBody>
        </p:sp>
      </p:grpSp>
      <p:grpSp>
        <p:nvGrpSpPr>
          <p:cNvPr id="41" name="Group 41"/>
          <p:cNvGrpSpPr>
            <a:grpSpLocks noChangeAspect="1"/>
          </p:cNvGrpSpPr>
          <p:nvPr/>
        </p:nvGrpSpPr>
        <p:grpSpPr>
          <a:xfrm>
            <a:off x="1257410" y="1940361"/>
            <a:ext cx="919881" cy="919877"/>
            <a:chOff x="0" y="0"/>
            <a:chExt cx="6350000" cy="6349975"/>
          </a:xfrm>
        </p:grpSpPr>
        <p:sp>
          <p:nvSpPr>
            <p:cNvPr id="42" name="Freeform 4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US"/>
            </a:p>
          </p:txBody>
        </p:sp>
      </p:grpSp>
      <p:grpSp>
        <p:nvGrpSpPr>
          <p:cNvPr id="43" name="Group 43"/>
          <p:cNvGrpSpPr>
            <a:grpSpLocks noChangeAspect="1"/>
          </p:cNvGrpSpPr>
          <p:nvPr/>
        </p:nvGrpSpPr>
        <p:grpSpPr>
          <a:xfrm>
            <a:off x="16762883" y="8995788"/>
            <a:ext cx="2582435" cy="2582425"/>
            <a:chOff x="0" y="0"/>
            <a:chExt cx="6350000" cy="6349975"/>
          </a:xfrm>
        </p:grpSpPr>
        <p:sp>
          <p:nvSpPr>
            <p:cNvPr id="44" name="Freeform 4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437</TotalTime>
  <Words>2561</Words>
  <Application>Microsoft Office PowerPoint</Application>
  <PresentationFormat>Custom</PresentationFormat>
  <Paragraphs>204</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League Spartan</vt:lpstr>
      <vt:lpstr>Blinker</vt:lpstr>
      <vt:lpstr>29LT Bukra Semi Condensed Semi-Bold</vt:lpstr>
      <vt:lpstr>29LT Bukra Semi Condensed Bold</vt:lpstr>
      <vt:lpstr>Arial</vt:lpstr>
      <vt:lpstr>HS Alwafa digital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Smart City Company Meeting</dc:title>
  <dc:creator>Alfredo Garza</dc:creator>
  <cp:lastModifiedBy>Richard Rodriguez</cp:lastModifiedBy>
  <cp:revision>5</cp:revision>
  <dcterms:created xsi:type="dcterms:W3CDTF">2006-08-16T00:00:00Z</dcterms:created>
  <dcterms:modified xsi:type="dcterms:W3CDTF">2025-06-23T22:07:30Z</dcterms:modified>
  <dc:identifier>DAGrAtFudEU</dc:identifier>
</cp:coreProperties>
</file>